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10" r:id="rId2"/>
    <p:sldId id="311" r:id="rId3"/>
    <p:sldId id="342" r:id="rId4"/>
    <p:sldId id="313" r:id="rId5"/>
    <p:sldId id="314" r:id="rId6"/>
    <p:sldId id="315" r:id="rId7"/>
    <p:sldId id="316" r:id="rId8"/>
    <p:sldId id="317" r:id="rId9"/>
    <p:sldId id="318" r:id="rId10"/>
    <p:sldId id="326" r:id="rId11"/>
    <p:sldId id="319" r:id="rId12"/>
    <p:sldId id="328" r:id="rId13"/>
    <p:sldId id="330" r:id="rId14"/>
    <p:sldId id="334" r:id="rId15"/>
    <p:sldId id="331" r:id="rId16"/>
    <p:sldId id="320" r:id="rId17"/>
    <p:sldId id="345" r:id="rId18"/>
    <p:sldId id="337" r:id="rId19"/>
    <p:sldId id="346" r:id="rId20"/>
    <p:sldId id="322" r:id="rId21"/>
    <p:sldId id="324" r:id="rId22"/>
    <p:sldId id="343" r:id="rId23"/>
    <p:sldId id="344" r:id="rId24"/>
    <p:sldId id="338" r:id="rId25"/>
    <p:sldId id="333" r:id="rId26"/>
    <p:sldId id="336" r:id="rId2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60" autoAdjust="0"/>
    <p:restoredTop sz="60345" autoAdjust="0"/>
  </p:normalViewPr>
  <p:slideViewPr>
    <p:cSldViewPr snapToGrid="0" snapToObjects="1">
      <p:cViewPr varScale="1">
        <p:scale>
          <a:sx n="42" d="100"/>
          <a:sy n="42" d="100"/>
        </p:scale>
        <p:origin x="1614" y="60"/>
      </p:cViewPr>
      <p:guideLst>
        <p:guide orient="horz" pos="2160"/>
        <p:guide pos="2880"/>
      </p:guideLst>
    </p:cSldViewPr>
  </p:slideViewPr>
  <p:outlineViewPr>
    <p:cViewPr>
      <p:scale>
        <a:sx n="33" d="100"/>
        <a:sy n="33" d="100"/>
      </p:scale>
      <p:origin x="0" y="-14388"/>
    </p:cViewPr>
  </p:outlineViewPr>
  <p:notesTextViewPr>
    <p:cViewPr>
      <p:scale>
        <a:sx n="75" d="100"/>
        <a:sy n="75" d="100"/>
      </p:scale>
      <p:origin x="0" y="0"/>
    </p:cViewPr>
  </p:notesTextViewPr>
  <p:sorterViewPr>
    <p:cViewPr>
      <p:scale>
        <a:sx n="100" d="100"/>
        <a:sy n="100" d="100"/>
      </p:scale>
      <p:origin x="0" y="-5502"/>
    </p:cViewPr>
  </p:sorterViewPr>
  <p:notesViewPr>
    <p:cSldViewPr snapToGrid="0" snapToObjects="1">
      <p:cViewPr varScale="1">
        <p:scale>
          <a:sx n="51" d="100"/>
          <a:sy n="51"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2803D-CEFB-4C89-A594-9A14025EEC6B}" type="datetimeFigureOut">
              <a:rPr lang="sv-SE" smtClean="0"/>
              <a:t>2022-11-09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E734E-8D09-4DBF-9565-55ACE7D64D70}" type="slidenum">
              <a:rPr lang="sv-SE" smtClean="0"/>
              <a:t>‹#›</a:t>
            </a:fld>
            <a:endParaRPr lang="sv-SE"/>
          </a:p>
        </p:txBody>
      </p:sp>
    </p:spTree>
    <p:extLst>
      <p:ext uri="{BB962C8B-B14F-4D97-AF65-F5344CB8AC3E}">
        <p14:creationId xmlns:p14="http://schemas.microsoft.com/office/powerpoint/2010/main" val="421437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info@fairtradeorg.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elyn.l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eguale.se/om-eguale/mot-odlarna/uciri/" TargetMode="External"/><Relationship Id="rId5" Type="http://schemas.openxmlformats.org/officeDocument/2006/relationships/hyperlink" Target="https://kuapakokoo.com/" TargetMode="External"/><Relationship Id="rId4" Type="http://schemas.openxmlformats.org/officeDocument/2006/relationships/hyperlink" Target="https://wsdonepal.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ackeus.s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ivinechocolate.s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lobo-fairtrade.com/" TargetMode="External"/><Relationship Id="rId7" Type="http://schemas.openxmlformats.org/officeDocument/2006/relationships/hyperlink" Target="https://www.hammershusfairtrade.dk/"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fair-trade-gruppen.dk/" TargetMode="External"/><Relationship Id="rId5" Type="http://schemas.openxmlformats.org/officeDocument/2006/relationships/hyperlink" Target="https://shop.el-puente.de/" TargetMode="External"/><Relationship Id="rId4" Type="http://schemas.openxmlformats.org/officeDocument/2006/relationships/hyperlink" Target="https://www.gepa.de/en/welcome.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ps-sweden.se/" TargetMode="External"/><Relationship Id="rId7" Type="http://schemas.openxmlformats.org/officeDocument/2006/relationships/hyperlink" Target="http://selectivedesigns.biz/"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fairwood.se/sv/" TargetMode="External"/><Relationship Id="rId5" Type="http://schemas.openxmlformats.org/officeDocument/2006/relationships/hyperlink" Target="https://wsdonepal.com/" TargetMode="External"/><Relationship Id="rId4" Type="http://schemas.openxmlformats.org/officeDocument/2006/relationships/hyperlink" Target="https://selyn.l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fairtradeorg.s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irtradeorg.se/fair-trade-butik/"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irtradeorg.se/bli-medlem/medlemskategorie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ir-trade.websit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ir-trade.website/the-charter-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1B34AAD8-8DFD-45FC-B3A2-88A25CC1713D}" type="slidenum">
              <a:rPr kumimoji="0" lang="sv-SE" altLang="sv-SE" smtClean="0">
                <a:latin typeface="Verdana" pitchFamily="34" charset="0"/>
              </a:rPr>
              <a:pPr>
                <a:spcBef>
                  <a:spcPct val="0"/>
                </a:spcBef>
              </a:pPr>
              <a:t>1</a:t>
            </a:fld>
            <a:endParaRPr kumimoji="0" lang="sv-SE" altLang="sv-SE">
              <a:latin typeface="Verdana"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1200" b="1" kern="1200" dirty="0">
                <a:solidFill>
                  <a:schemeClr val="tx1"/>
                </a:solidFill>
                <a:effectLst/>
                <a:latin typeface="+mn-lt"/>
                <a:ea typeface="+mn-ea"/>
                <a:cs typeface="+mn-cs"/>
              </a:rPr>
              <a:t>Fair </a:t>
            </a:r>
            <a:r>
              <a:rPr lang="sv-SE" sz="1200" b="1" kern="1200" dirty="0" err="1">
                <a:solidFill>
                  <a:schemeClr val="tx1"/>
                </a:solidFill>
                <a:effectLst/>
                <a:latin typeface="+mn-lt"/>
                <a:ea typeface="+mn-ea"/>
                <a:cs typeface="+mn-cs"/>
              </a:rPr>
              <a:t>Trade</a:t>
            </a:r>
            <a:r>
              <a:rPr lang="sv-SE" sz="1200" b="1" kern="1200" dirty="0">
                <a:solidFill>
                  <a:schemeClr val="tx1"/>
                </a:solidFill>
                <a:effectLst/>
                <a:latin typeface="+mn-lt"/>
                <a:ea typeface="+mn-ea"/>
                <a:cs typeface="+mn-cs"/>
              </a:rPr>
              <a:t> Start  – reviderad 2021-06-30</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Ett självinstruerande material på ca 3 timmar. Om du vill använda hemsidor och filmer som hänvisas till i denna presentation, måste du se till att det finns </a:t>
            </a:r>
            <a:r>
              <a:rPr lang="sv-SE" sz="1200" kern="1200" dirty="0" err="1">
                <a:solidFill>
                  <a:schemeClr val="tx1"/>
                </a:solidFill>
                <a:effectLst/>
                <a:latin typeface="+mn-lt"/>
                <a:ea typeface="+mn-ea"/>
                <a:cs typeface="+mn-cs"/>
              </a:rPr>
              <a:t>wifi</a:t>
            </a:r>
            <a:r>
              <a:rPr lang="sv-SE" sz="1200" kern="1200" dirty="0">
                <a:solidFill>
                  <a:schemeClr val="tx1"/>
                </a:solidFill>
                <a:effectLst/>
                <a:latin typeface="+mn-lt"/>
                <a:ea typeface="+mn-ea"/>
                <a:cs typeface="+mn-cs"/>
              </a:rPr>
              <a:t>-uppkoppling. </a:t>
            </a:r>
          </a:p>
          <a:p>
            <a:r>
              <a:rPr lang="sv-SE" sz="1200" kern="1200" dirty="0">
                <a:solidFill>
                  <a:schemeClr val="tx1"/>
                </a:solidFill>
                <a:effectLst/>
                <a:latin typeface="+mn-lt"/>
                <a:ea typeface="+mn-ea"/>
                <a:cs typeface="+mn-cs"/>
              </a:rPr>
              <a:t>(Bilden kommer ifrån Fair </a:t>
            </a:r>
            <a:r>
              <a:rPr lang="sv-SE" sz="1200" kern="1200" dirty="0" err="1">
                <a:solidFill>
                  <a:schemeClr val="tx1"/>
                </a:solidFill>
                <a:effectLst/>
                <a:latin typeface="+mn-lt"/>
                <a:ea typeface="+mn-ea"/>
                <a:cs typeface="+mn-cs"/>
              </a:rPr>
              <a:t>Trade</a:t>
            </a:r>
            <a:r>
              <a:rPr lang="sv-SE" sz="1200" kern="1200" dirty="0">
                <a:solidFill>
                  <a:schemeClr val="tx1"/>
                </a:solidFill>
                <a:effectLst/>
                <a:latin typeface="+mn-lt"/>
                <a:ea typeface="+mn-ea"/>
                <a:cs typeface="+mn-cs"/>
              </a:rPr>
              <a:t> Shop i Norrköping)</a:t>
            </a:r>
          </a:p>
          <a:p>
            <a:endParaRPr lang="sv-SE" altLang="sv-SE" dirty="0">
              <a:latin typeface="Arial" pitchFamily="34" charset="0"/>
            </a:endParaRPr>
          </a:p>
        </p:txBody>
      </p:sp>
    </p:spTree>
    <p:extLst>
      <p:ext uri="{BB962C8B-B14F-4D97-AF65-F5344CB8AC3E}">
        <p14:creationId xmlns:p14="http://schemas.microsoft.com/office/powerpoint/2010/main" val="190191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C5CB4E6E-D418-4E91-AAF2-69F6FC0700B7}" type="slidenum">
              <a:rPr kumimoji="0" lang="sv-SE" altLang="sv-SE" smtClean="0">
                <a:latin typeface="Verdana" pitchFamily="34" charset="0"/>
              </a:rPr>
              <a:pPr>
                <a:spcBef>
                  <a:spcPct val="0"/>
                </a:spcBef>
              </a:pPr>
              <a:t>10</a:t>
            </a:fld>
            <a:endParaRPr kumimoji="0" lang="sv-SE" altLang="sv-SE">
              <a:latin typeface="Verdan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Historia </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(6)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b="1" dirty="0">
                <a:effectLst/>
                <a:latin typeface="Segoe UI" panose="020B0502040204020203" pitchFamily="34" charset="0"/>
                <a:ea typeface="Calibri" panose="020F0502020204030204" pitchFamily="34" charset="0"/>
                <a:cs typeface="Times New Roman" panose="02020603050405020304" pitchFamily="18" charset="0"/>
              </a:rPr>
              <a:t>-märkningen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Inom rättvis handelsrörelsen finns också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-märkta produkter.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är en oberoende certifiering med kriterier för ekonomisk, social och miljömässig hållbar utveckling i länder med utbredd fattigdom.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Kriterierna utvecklas av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International och baseras på de grundläggande ILO-konventionerna för mänskliga rättigheter i arbetslivet och principerna för rättvis handel.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Det hela startades med att den holländske missionären Frans van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der</a:t>
            </a:r>
            <a:r>
              <a:rPr lang="sv-SE" sz="1800" dirty="0">
                <a:effectLst/>
                <a:latin typeface="Segoe UI" panose="020B0502040204020203" pitchFamily="34" charset="0"/>
                <a:ea typeface="Calibri" panose="020F0502020204030204" pitchFamily="34" charset="0"/>
                <a:cs typeface="Times New Roman" panose="02020603050405020304" pitchFamily="18" charset="0"/>
              </a:rPr>
              <a:t> Hoff på 1970-talet flydde från Chile till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Mexico</a:t>
            </a:r>
            <a:r>
              <a:rPr lang="sv-SE" sz="1800" dirty="0">
                <a:effectLst/>
                <a:latin typeface="Segoe UI" panose="020B0502040204020203" pitchFamily="34" charset="0"/>
                <a:ea typeface="Calibri" panose="020F0502020204030204" pitchFamily="34" charset="0"/>
                <a:cs typeface="Times New Roman" panose="02020603050405020304" pitchFamily="18" charset="0"/>
              </a:rPr>
              <a:t>.  Han märkte där hur svårt det var för kaffeodlarna att sälja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sitt kaffe till ett schysst pris och de hade under många år tvingats sälja sitt kaffe billigt till s.k.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coyotes</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dirty="0">
                <a:effectLst/>
                <a:latin typeface="Segoe UI" panose="020B0502040204020203" pitchFamily="34" charset="0"/>
                <a:ea typeface="Calibri" panose="020F0502020204030204" pitchFamily="34" charset="0"/>
              </a:rPr>
              <a:t>mellanhänder som beter sig som vargar</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I början av 1980-talet samlade Frans van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der</a:t>
            </a:r>
            <a:r>
              <a:rPr lang="sv-SE" sz="1800" dirty="0">
                <a:effectLst/>
                <a:latin typeface="Segoe UI" panose="020B0502040204020203" pitchFamily="34" charset="0"/>
                <a:ea typeface="Calibri" panose="020F0502020204030204" pitchFamily="34" charset="0"/>
                <a:cs typeface="Times New Roman" panose="02020603050405020304" pitchFamily="18" charset="0"/>
              </a:rPr>
              <a:t> Hoff kaffeodlarna till ett möte och kooperativet UCIRI bildades för att tillsammans kunna påverka kaffeodlarnas situation.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I Holland var Rättvis handelsrörelsen stark och tillsammans med UCIRI grundandes Max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Havelaar</a:t>
            </a:r>
            <a:r>
              <a:rPr lang="sv-SE" sz="1800" dirty="0">
                <a:effectLst/>
                <a:latin typeface="Segoe UI" panose="020B0502040204020203" pitchFamily="34" charset="0"/>
                <a:ea typeface="Calibri" panose="020F0502020204030204" pitchFamily="34" charset="0"/>
                <a:cs typeface="Times New Roman" panose="02020603050405020304" pitchFamily="18" charset="0"/>
              </a:rPr>
              <a:t> 1988, den holländska motsvarigheten till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Syftet var att ge marginaliserade producenter tillträde till marknader för att kunna öka försäljningen, men syftet var också att kunna erbjuda konsumenterna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en vara som följde regler för rättvis handel. </a:t>
            </a:r>
            <a:br>
              <a:rPr lang="sv-SE" sz="18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dirty="0">
                <a:effectLst/>
                <a:latin typeface="Segoe UI" panose="020B0502040204020203" pitchFamily="34" charset="0"/>
                <a:ea typeface="Calibri" panose="020F0502020204030204" pitchFamily="34" charset="0"/>
                <a:cs typeface="Times New Roman" panose="02020603050405020304" pitchFamily="18" charset="0"/>
              </a:rPr>
              <a:t>För information:</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Max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Havelaar</a:t>
            </a:r>
            <a:r>
              <a:rPr lang="sv-SE" sz="1800" dirty="0">
                <a:effectLst/>
                <a:latin typeface="Segoe UI" panose="020B0502040204020203" pitchFamily="34" charset="0"/>
                <a:ea typeface="Calibri" panose="020F0502020204030204" pitchFamily="34" charset="0"/>
                <a:cs typeface="Times New Roman" panose="02020603050405020304" pitchFamily="18" charset="0"/>
              </a:rPr>
              <a:t> är en populär holländsk figur som i skönlitteraturen kämpade mot exploateringen av slavar i de holländska kolonierna i Java, Indonesien runt 1860-talet.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Historierna om Max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Havelaar</a:t>
            </a:r>
            <a:r>
              <a:rPr lang="sv-SE" sz="1800" dirty="0">
                <a:effectLst/>
                <a:latin typeface="Segoe UI" panose="020B0502040204020203" pitchFamily="34" charset="0"/>
                <a:ea typeface="Calibri" panose="020F0502020204030204" pitchFamily="34" charset="0"/>
                <a:cs typeface="Times New Roman" panose="02020603050405020304" pitchFamily="18" charset="0"/>
              </a:rPr>
              <a:t> anses bygga både på officiella akter, författarens egna dagböcker och påhittade händelser.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Begreppet Max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Havelaar</a:t>
            </a:r>
            <a:r>
              <a:rPr lang="sv-SE" sz="1800" dirty="0">
                <a:effectLst/>
                <a:latin typeface="Segoe UI" panose="020B0502040204020203" pitchFamily="34" charset="0"/>
                <a:ea typeface="Calibri" panose="020F0502020204030204" pitchFamily="34" charset="0"/>
                <a:cs typeface="Times New Roman" panose="02020603050405020304" pitchFamily="18" charset="0"/>
              </a:rPr>
              <a:t> används tillsammans med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i flera europeiska länder.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Se gärna den holländska filmen om </a:t>
            </a:r>
            <a:r>
              <a:rPr lang="sv-SE" sz="1800" b="1"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b="1" dirty="0">
                <a:effectLst/>
                <a:latin typeface="Segoe UI" panose="020B0502040204020203" pitchFamily="34" charset="0"/>
                <a:ea typeface="Calibri" panose="020F0502020204030204" pitchFamily="34" charset="0"/>
                <a:cs typeface="Times New Roman" panose="02020603050405020304" pitchFamily="18" charset="0"/>
              </a:rPr>
              <a:t> genom att klicka på Frans fotografi. Den är från 2013 men visar på ett överskådligt sätt bildandet av </a:t>
            </a:r>
            <a:r>
              <a:rPr lang="sv-SE" sz="1800" b="1"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b="1" dirty="0">
                <a:effectLst/>
                <a:latin typeface="Segoe UI" panose="020B0502040204020203" pitchFamily="34" charset="0"/>
                <a:ea typeface="Calibri" panose="020F0502020204030204" pitchFamily="34" charset="0"/>
                <a:cs typeface="Times New Roman" panose="02020603050405020304" pitchFamily="18" charset="0"/>
              </a:rPr>
              <a:t>.</a:t>
            </a:r>
            <a:br>
              <a:rPr lang="sv-SE" sz="1800" b="1"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I Sverige var </a:t>
            </a:r>
            <a:r>
              <a:rPr lang="sv-SE" sz="1800" dirty="0">
                <a:effectLst/>
                <a:latin typeface="Segoe UI" panose="020B0502040204020203" pitchFamily="34" charset="0"/>
                <a:ea typeface="Calibri" panose="020F0502020204030204" pitchFamily="34" charset="0"/>
              </a:rPr>
              <a:t>samarbetsföreningen </a:t>
            </a:r>
            <a:r>
              <a:rPr lang="sv-SE" sz="1800" dirty="0">
                <a:effectLst/>
                <a:latin typeface="Segoe UI" panose="020B0502040204020203" pitchFamily="34" charset="0"/>
                <a:ea typeface="Calibri" panose="020F0502020204030204" pitchFamily="34" charset="0"/>
                <a:cs typeface="Times New Roman" panose="02020603050405020304" pitchFamily="18" charset="0"/>
              </a:rPr>
              <a:t>Världsbutikerna för Rättvis Handel med och bildade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i Sverige 1996. Då användes namnet Rättvisemärkt på de produkter som hade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certifieringsmärkning. Under en period användes båda namnen, Rättvisemärkt och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på certifieringsmärket.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År 1997 kom den första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-certifierade produkten ut på den svenska marknaden. I dag används det runda märket för organisationen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Sverige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och någon av de fyrkantiga certifieringsmärkena finns på produkter.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149848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8CA1ED9E-5B72-4A48-9CAE-D3AF2F86A871}" type="slidenum">
              <a:rPr kumimoji="0" lang="sv-SE" altLang="sv-SE" smtClean="0">
                <a:latin typeface="Verdana" pitchFamily="34" charset="0"/>
              </a:rPr>
              <a:pPr>
                <a:spcBef>
                  <a:spcPct val="0"/>
                </a:spcBef>
              </a:pPr>
              <a:t>11</a:t>
            </a:fld>
            <a:endParaRPr kumimoji="0" lang="sv-SE" altLang="sv-SE">
              <a:latin typeface="Verdana"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Vad innebär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endParaRPr lang="sv-SE" sz="1800" b="1"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Tio principer för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rPr>
              <a:t>Här visas översiktligt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vad principerna inom WFTO handlar om. Titta på principerna i något av de dokument där de finns i sin helhet.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Visa gärna kortfilmen om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principer, på engelska, genom att klicka på kameran på bilden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Filmen gjordes innan princip 10 om respekt för miljön kompletterades med fler klimatåtgärder.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1"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1.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Bättre möjligheter för marginaliserade producenter</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Genom handel skapar organisationen möjligheteter för marginaliserade småskaliga producenter att uppnå ekonomisk självförsörjning.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2.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Transparent och demokratisk organisation</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är transparent, agerar ansvarsfullt mot alla sina intressenter och har en demokratisk organisationsstruktur.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3.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Handel med socialt, ekonomiskt och miljömässigt ansvar</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tar socialt, ekonomiskt och miljömässigt ansvar och strävar efter att ha långsiktiga handelsrelationer. Handeln bygger på solidaritet och förtroende. Ingen part vinstmaximerar på producentens bekostnad.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4.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Rättvis betalning</a:t>
            </a:r>
            <a:b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Rättvis betalning förhandlas och godkänns gemensamt genom en löpande och öppen dialog som ger producenterna skäliga löner med lika lön för lika arbete för kvinnor och män. Rättvis betalning består av rättvisa priser, rättvisa löner och lokalt anpassad levnadslön</a:t>
            </a:r>
            <a:r>
              <a:rPr lang="sv-SE" sz="1800" kern="1200" dirty="0">
                <a:effectLst/>
                <a:highlight>
                  <a:srgbClr val="0000FF"/>
                </a:highlight>
                <a:latin typeface="Segoe UI" panose="020B0502040204020203" pitchFamily="34" charset="0"/>
                <a:ea typeface="Calibri" panose="020F0502020204030204" pitchFamily="34" charset="0"/>
                <a:cs typeface="Times New Roman" panose="02020603050405020304" pitchFamily="18"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5.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Inget barnarbete eller tvångsarbete</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garanterar att barnarbete och tvångsarbete inte förekommer inom produktionen, att FN:s barn-konvention respekteras och att nationella arbetslagar följs.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6.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Icke-diskriminering, jämställdhet och fackliga rättigheter</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motarbetar alla former av diskriminering, verkar för jämställdhet och säkerställer rätten till kollektiv organisering.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7.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Goda arbetsförhållanden</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garanterar goda arbetsvillkor och en säker och hälsosam arbetsmiljö, i enlighet med ILO:s kärnkonventioner.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8.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Kapacitetsbyggande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arbetar för att stärka de positiva effekterna av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för marginaliserade småskaliga producenter.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9.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Ökad medvetenhet om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arbetar för att öka medvetenheten om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och om behovet av rättvisa handelsvillkor. Organisationen informerar också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om producenterna som odlar och tillverkar varorna.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Princip 10.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Respektera och skydda miljön (miljöhänsyn</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Organisationen bedriver ett aktivt miljöarbete för att göra sin verksamhet mer hållbar. Inköp, produktion, packning och transporter sker på ett sätt </a:t>
            </a:r>
            <a:b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som minimerar påverkan på miljön. </a:t>
            </a:r>
            <a:endPar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medlemmar beslutade i december 2021 om utvidgat innehåll i princip 10. Fler klimatåtgärder lyfts fram. I olika sammanhang (t.ex. sociala medier)</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beskrivs hur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arbetar för att respektera och skydda miljön. Även krav på klimaträttvisa kopplat till ekonomisk och social rättvisa lyfts fram.</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i="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Babel sans"/>
            </a:endParaRPr>
          </a:p>
        </p:txBody>
      </p:sp>
    </p:spTree>
    <p:extLst>
      <p:ext uri="{BB962C8B-B14F-4D97-AF65-F5344CB8AC3E}">
        <p14:creationId xmlns:p14="http://schemas.microsoft.com/office/powerpoint/2010/main" val="599585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8A632F2C-6B65-429E-A07D-DA7A2BBD3BD5}" type="slidenum">
              <a:rPr kumimoji="0" lang="sv-SE" altLang="sv-SE" smtClean="0">
                <a:latin typeface="Verdana" pitchFamily="34" charset="0"/>
              </a:rPr>
              <a:pPr>
                <a:spcBef>
                  <a:spcPct val="0"/>
                </a:spcBef>
              </a:pPr>
              <a:t>12</a:t>
            </a:fld>
            <a:endParaRPr kumimoji="0" lang="sv-SE" altLang="sv-SE">
              <a:latin typeface="Verdana"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Handelskedjan är kort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Inom rättvis handelsrörelsen är ambitionen att minimera antalet mellanhänder.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En producent</a:t>
            </a:r>
            <a:r>
              <a:rPr lang="sv-SE" sz="1800" dirty="0">
                <a:effectLst/>
                <a:latin typeface="Segoe UI" panose="020B0502040204020203" pitchFamily="34" charset="0"/>
                <a:ea typeface="Calibri" panose="020F0502020204030204" pitchFamily="34" charset="0"/>
                <a:cs typeface="Times New Roman" panose="02020603050405020304" pitchFamily="18" charset="0"/>
              </a:rPr>
              <a:t> kan antingen vara en enskild producent, ett kooperativ eller flera producenter som tillsammans som samverkar i en småskalig producentorganisation (</a:t>
            </a:r>
            <a:r>
              <a:rPr lang="sv-SE" sz="1800" i="1" dirty="0" err="1">
                <a:effectLst/>
                <a:latin typeface="Segoe UI" panose="020B0502040204020203" pitchFamily="34" charset="0"/>
                <a:ea typeface="Calibri" panose="020F0502020204030204" pitchFamily="34" charset="0"/>
                <a:cs typeface="Times New Roman" panose="02020603050405020304" pitchFamily="18" charset="0"/>
              </a:rPr>
              <a:t>FTO</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:s</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Producenterna tillverkar varor som ibland säljs vidare direkt eller via en nationell exportör.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Exportörer </a:t>
            </a:r>
            <a:r>
              <a:rPr lang="sv-SE" sz="1800" dirty="0">
                <a:effectLst/>
                <a:latin typeface="Segoe UI" panose="020B0502040204020203" pitchFamily="34" charset="0"/>
                <a:ea typeface="Calibri" panose="020F0502020204030204" pitchFamily="34" charset="0"/>
                <a:cs typeface="Times New Roman" panose="02020603050405020304" pitchFamily="18" charset="0"/>
              </a:rPr>
              <a:t>finns lokalt eller nationellt där varorna tillverkas eller produceras och de erbjuder stöd och arbetar med kapacitetsbyggande tillsammans med producenterna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men kan också erbjuda mikrolån och stötta med att hitta nya marknader.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Importörer/Grossister</a:t>
            </a:r>
            <a:r>
              <a:rPr lang="sv-SE" sz="1800" dirty="0">
                <a:effectLst/>
                <a:latin typeface="Segoe UI" panose="020B0502040204020203" pitchFamily="34" charset="0"/>
                <a:ea typeface="Calibri" panose="020F0502020204030204" pitchFamily="34" charset="0"/>
                <a:cs typeface="Times New Roman" panose="02020603050405020304" pitchFamily="18" charset="0"/>
              </a:rPr>
              <a:t> är företag som tar in varor och som hjälper till med produktutveckling och tillgång till marknader. För de producenter som inte är medlemmar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i </a:t>
            </a:r>
            <a:r>
              <a:rPr lang="sv-SE" sz="1800" i="1" dirty="0">
                <a:effectLst/>
                <a:latin typeface="Segoe UI" panose="020B0502040204020203" pitchFamily="34" charset="0"/>
                <a:ea typeface="Calibri" panose="020F0502020204030204" pitchFamily="34" charset="0"/>
                <a:cs typeface="Times New Roman" panose="02020603050405020304" pitchFamily="18" charset="0"/>
              </a:rPr>
              <a:t>WFTO</a:t>
            </a:r>
            <a:r>
              <a:rPr lang="sv-SE" sz="1800" dirty="0">
                <a:effectLst/>
                <a:latin typeface="Segoe UI" panose="020B0502040204020203" pitchFamily="34" charset="0"/>
                <a:ea typeface="Calibri" panose="020F0502020204030204" pitchFamily="34" charset="0"/>
                <a:cs typeface="Times New Roman" panose="02020603050405020304" pitchFamily="18" charset="0"/>
              </a:rPr>
              <a:t> är det importören som är medlem och garant för att varorna är rättvist producerade.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De svenska importörerna </a:t>
            </a:r>
            <a:r>
              <a:rPr lang="sv-SE" sz="1800" i="1" dirty="0">
                <a:effectLst/>
                <a:latin typeface="Segoe UI" panose="020B0502040204020203" pitchFamily="34" charset="0"/>
                <a:ea typeface="Calibri" panose="020F0502020204030204" pitchFamily="34" charset="0"/>
                <a:cs typeface="Times New Roman" panose="02020603050405020304" pitchFamily="18" charset="0"/>
              </a:rPr>
              <a:t>Sackeus och </a:t>
            </a:r>
            <a:r>
              <a:rPr lang="sv-SE" sz="1800" i="1" dirty="0" err="1">
                <a:effectLst/>
                <a:latin typeface="Segoe UI" panose="020B0502040204020203" pitchFamily="34" charset="0"/>
                <a:ea typeface="Calibri" panose="020F0502020204030204" pitchFamily="34" charset="0"/>
                <a:cs typeface="Times New Roman" panose="02020603050405020304" pitchFamily="18" charset="0"/>
              </a:rPr>
              <a:t>Divine</a:t>
            </a:r>
            <a:r>
              <a:rPr lang="sv-SE" sz="1800" i="1" dirty="0">
                <a:effectLst/>
                <a:latin typeface="Segoe UI" panose="020B0502040204020203" pitchFamily="34" charset="0"/>
                <a:ea typeface="Calibri" panose="020F0502020204030204" pitchFamily="34" charset="0"/>
                <a:cs typeface="Times New Roman" panose="02020603050405020304" pitchFamily="18" charset="0"/>
              </a:rPr>
              <a:t> Scandinavia </a:t>
            </a:r>
            <a:r>
              <a:rPr lang="sv-SE" sz="1800" dirty="0">
                <a:effectLst/>
                <a:latin typeface="Segoe UI" panose="020B0502040204020203" pitchFamily="34" charset="0"/>
                <a:ea typeface="Calibri" panose="020F0502020204030204" pitchFamily="34" charset="0"/>
                <a:cs typeface="Times New Roman" panose="02020603050405020304" pitchFamily="18" charset="0"/>
              </a:rPr>
              <a:t>är medlemmar i WFTO. </a:t>
            </a:r>
            <a:r>
              <a:rPr lang="sv-SE" sz="1800" i="1" dirty="0">
                <a:effectLst/>
                <a:latin typeface="Segoe UI" panose="020B0502040204020203" pitchFamily="34" charset="0"/>
                <a:ea typeface="Calibri" panose="020F0502020204030204" pitchFamily="34" charset="0"/>
                <a:cs typeface="Times New Roman" panose="02020603050405020304" pitchFamily="18" charset="0"/>
              </a:rPr>
              <a:t>GEPA, El </a:t>
            </a:r>
            <a:r>
              <a:rPr lang="sv-SE" sz="1800" i="1" dirty="0" err="1">
                <a:effectLst/>
                <a:latin typeface="Segoe UI" panose="020B0502040204020203" pitchFamily="34" charset="0"/>
                <a:ea typeface="Calibri" panose="020F0502020204030204" pitchFamily="34" charset="0"/>
                <a:cs typeface="Times New Roman" panose="02020603050405020304" pitchFamily="18" charset="0"/>
              </a:rPr>
              <a:t>Puente</a:t>
            </a:r>
            <a:r>
              <a:rPr lang="sv-SE" sz="1800" dirty="0">
                <a:effectLst/>
                <a:latin typeface="Segoe UI" panose="020B0502040204020203" pitchFamily="34" charset="0"/>
                <a:ea typeface="Calibri" panose="020F0502020204030204" pitchFamily="34" charset="0"/>
                <a:cs typeface="Times New Roman" panose="02020603050405020304" pitchFamily="18" charset="0"/>
              </a:rPr>
              <a:t> och </a:t>
            </a:r>
            <a:r>
              <a:rPr lang="sv-SE" sz="1800" i="1" dirty="0" err="1">
                <a:effectLst/>
                <a:latin typeface="Segoe UI" panose="020B0502040204020203" pitchFamily="34" charset="0"/>
                <a:ea typeface="Calibri" panose="020F0502020204030204" pitchFamily="34" charset="0"/>
                <a:cs typeface="Times New Roman" panose="02020603050405020304" pitchFamily="18" charset="0"/>
              </a:rPr>
              <a:t>Globo</a:t>
            </a:r>
            <a:r>
              <a:rPr lang="sv-SE" sz="1800" dirty="0">
                <a:effectLst/>
                <a:latin typeface="Segoe UI" panose="020B0502040204020203" pitchFamily="34" charset="0"/>
                <a:ea typeface="Calibri" panose="020F0502020204030204" pitchFamily="34" charset="0"/>
                <a:cs typeface="Times New Roman" panose="02020603050405020304" pitchFamily="18" charset="0"/>
              </a:rPr>
              <a:t> är exempel på tyska grossister som säljer varor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till svenska återförsäljare. De är medlemmar i WFTO.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Det finns två typer av</a:t>
            </a:r>
            <a:r>
              <a:rPr lang="sv-SE" sz="1800" b="1" dirty="0">
                <a:effectLst/>
                <a:latin typeface="Segoe UI" panose="020B0502040204020203" pitchFamily="34" charset="0"/>
                <a:ea typeface="Calibri" panose="020F0502020204030204" pitchFamily="34" charset="0"/>
                <a:cs typeface="Times New Roman" panose="02020603050405020304" pitchFamily="18" charset="0"/>
              </a:rPr>
              <a:t> återförsäljare</a:t>
            </a:r>
            <a:r>
              <a:rPr lang="sv-SE" sz="1800" dirty="0">
                <a:effectLst/>
                <a:latin typeface="Segoe UI" panose="020B0502040204020203" pitchFamily="34" charset="0"/>
                <a:ea typeface="Calibri" panose="020F0502020204030204" pitchFamily="34" charset="0"/>
                <a:cs typeface="Times New Roman" panose="02020603050405020304" pitchFamily="18" charset="0"/>
              </a:rPr>
              <a:t> i Sverige som följer </a:t>
            </a:r>
            <a:r>
              <a:rPr lang="sv-SE" sz="1800" i="1" dirty="0" err="1">
                <a:effectLst/>
                <a:latin typeface="Segoe UI" panose="020B0502040204020203" pitchFamily="34" charset="0"/>
                <a:ea typeface="Calibri" panose="020F0502020204030204" pitchFamily="34" charset="0"/>
                <a:cs typeface="Times New Roman" panose="02020603050405020304" pitchFamily="18" charset="0"/>
              </a:rPr>
              <a:t>WFTO</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:s</a:t>
            </a:r>
            <a:r>
              <a:rPr lang="sv-SE" sz="1800" dirty="0">
                <a:effectLst/>
                <a:latin typeface="Segoe UI" panose="020B0502040204020203" pitchFamily="34" charset="0"/>
                <a:ea typeface="Calibri" panose="020F0502020204030204" pitchFamily="34" charset="0"/>
                <a:cs typeface="Times New Roman" panose="02020603050405020304" pitchFamily="18" charset="0"/>
              </a:rPr>
              <a:t> principer för rättvis handel. Det är Fair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-butiker (Världsbutiker och Fair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Shop) och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Övriga Fair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-återförsäljare (caféer och andra försäljningsställen). Drygt 30 kaféer/återförsäljare i Sverige är medlemmar i </a:t>
            </a:r>
            <a:r>
              <a:rPr lang="sv-SE" sz="1800" i="1" dirty="0">
                <a:effectLst/>
                <a:latin typeface="Segoe UI" panose="020B0502040204020203" pitchFamily="34" charset="0"/>
                <a:ea typeface="Calibri" panose="020F0502020204030204" pitchFamily="34" charset="0"/>
                <a:cs typeface="Times New Roman" panose="02020603050405020304" pitchFamily="18" charset="0"/>
              </a:rPr>
              <a:t>WFTO</a:t>
            </a:r>
            <a:r>
              <a:rPr lang="sv-SE" sz="1800" dirty="0">
                <a:effectLst/>
                <a:latin typeface="Segoe UI" panose="020B0502040204020203" pitchFamily="34" charset="0"/>
                <a:ea typeface="Calibri" panose="020F0502020204030204" pitchFamily="34" charset="0"/>
                <a:cs typeface="Times New Roman" panose="02020603050405020304" pitchFamily="18" charset="0"/>
              </a:rPr>
              <a:t> genom medlemskapet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i </a:t>
            </a:r>
            <a:r>
              <a:rPr lang="sv-SE" sz="1800" i="1" dirty="0">
                <a:effectLst/>
                <a:latin typeface="Segoe UI" panose="020B0502040204020203" pitchFamily="34" charset="0"/>
                <a:ea typeface="Calibri" panose="020F0502020204030204" pitchFamily="34" charset="0"/>
                <a:cs typeface="Times New Roman" panose="02020603050405020304" pitchFamily="18" charset="0"/>
              </a:rPr>
              <a:t>Organisationen Fair </a:t>
            </a:r>
            <a:r>
              <a:rPr lang="sv-SE" sz="1800" i="1"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i="1" dirty="0">
                <a:effectLst/>
                <a:latin typeface="Segoe UI" panose="020B0502040204020203" pitchFamily="34" charset="0"/>
                <a:ea typeface="Calibri" panose="020F0502020204030204" pitchFamily="34" charset="0"/>
                <a:cs typeface="Times New Roman" panose="02020603050405020304" pitchFamily="18" charset="0"/>
              </a:rPr>
              <a:t> Återförsäljarna</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56674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a:ln/>
        </p:spPr>
      </p:sp>
      <p:sp>
        <p:nvSpPr>
          <p:cNvPr id="5427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2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Två märkningar inom rättvis handel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Fairtrade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Produkter – oftast råvaror - med certifieringsmärket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svarta produktmärke), följer kriterier för ekonomisk, social och miljömässigt hållbar utveckling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och stödjer på detta sätt odlare och anställda i länder med utbredd fattigdom. Bara produkter som lever upp till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kriterier får använda certifieringsmärket.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Det finns ca 3 000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-märkta produkter i Sverige. De finns att köpa i dagligvaruhandeln (bl.a. hos</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COOP, Hemköp/Willys, ICA,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Lidl</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I en Fair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-butik eller café/övrig Fair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-återförsäljare finns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-märkta produkter i sortimentet. Produkterna har det fyrkantiga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certifieringsmärket.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Certified</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Cotton</a:t>
            </a:r>
            <a:r>
              <a:rPr lang="sv-SE" sz="1800" dirty="0">
                <a:effectLst/>
                <a:latin typeface="Segoe UI" panose="020B0502040204020203" pitchFamily="34" charset="0"/>
                <a:ea typeface="Calibri" panose="020F0502020204030204" pitchFamily="34" charset="0"/>
                <a:cs typeface="Times New Roman" panose="02020603050405020304" pitchFamily="18" charset="0"/>
              </a:rPr>
              <a:t>” är det certifieringsmärke som används på produkter som innehåller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-certifierad bomull och lever upp till internationella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-kriterier.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Det är bomullen som är certifierad och inte hela plagget. Knappar och tråd kan t. ex vara av annan kvalitet än bomull. </a:t>
            </a:r>
          </a:p>
          <a:p>
            <a:pPr>
              <a:lnSpc>
                <a:spcPct val="107000"/>
              </a:lnSpc>
              <a:spcAft>
                <a:spcPts val="800"/>
              </a:spcAft>
            </a:pPr>
            <a:endParaRPr lang="sv-SE" sz="18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Kriterierna kontrolleras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av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Flocert</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dirty="0">
                <a:effectLst/>
                <a:latin typeface="Segoe UI" panose="020B0502040204020203" pitchFamily="34" charset="0"/>
                <a:ea typeface="Calibri" panose="020F0502020204030204" pitchFamily="34" charset="0"/>
                <a:cs typeface="Times New Roman" panose="02020603050405020304" pitchFamily="18" charset="0"/>
              </a:rPr>
              <a:t>ett oberoende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kontrollorgan,</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dirty="0">
                <a:effectLst/>
                <a:latin typeface="Segoe UI" panose="020B0502040204020203" pitchFamily="34" charset="0"/>
                <a:ea typeface="Calibri" panose="020F0502020204030204" pitchFamily="34" charset="0"/>
                <a:cs typeface="Times New Roman" panose="02020603050405020304" pitchFamily="18" charset="0"/>
              </a:rPr>
              <a:t>med ISO 17065-ackreditering. De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utför kontroller både fysiskt och via löpande inrapportering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kategoriseras som en tredjepartscertifiering.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effectLst/>
                <a:latin typeface="Segoe UI" panose="020B0502040204020203" pitchFamily="34" charset="0"/>
                <a:ea typeface="Calibri" panose="020F0502020204030204" pitchFamily="34" charset="0"/>
                <a:cs typeface="Times New Roman" panose="02020603050405020304" pitchFamily="18" charset="0"/>
              </a:rPr>
              <a:t>Notera att dessa logotyper inte får användas hur som helst.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Sverige och Organisationen Fair Återförsäljarna har riktlinjer för medlemmarna om hur man kan får </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använda olika typer av märken i sin kommunikation. Kontakta styrelsen för information om vad som gäller </a:t>
            </a:r>
            <a:r>
              <a:rPr lang="sv-SE" sz="18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info@fairtradeorg.se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Läs gärna mer om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Fairtrades</a:t>
            </a:r>
            <a:r>
              <a:rPr lang="sv-SE" sz="1800" dirty="0">
                <a:effectLst/>
                <a:latin typeface="Segoe UI" panose="020B0502040204020203" pitchFamily="34" charset="0"/>
                <a:ea typeface="Calibri" panose="020F0502020204030204" pitchFamily="34" charset="0"/>
                <a:cs typeface="Times New Roman" panose="02020603050405020304" pitchFamily="18" charset="0"/>
              </a:rPr>
              <a:t> olika märken i Organisationen Fair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Återförsäljarnas Inköpsguide och på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Sveriges hemsida (se länkarna nedan).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Klicka på det vänstra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-märket för att läsa ”Så här funkar det med märkningen”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1"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Klicka på det högra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-märket för att läsa om certifieringsmärket för bomull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För att lära mer om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-märkningen finns </a:t>
            </a:r>
            <a:r>
              <a:rPr lang="sv-SE" sz="1800" b="1"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b="1" dirty="0">
                <a:effectLst/>
                <a:latin typeface="Segoe UI" panose="020B0502040204020203" pitchFamily="34" charset="0"/>
                <a:ea typeface="Calibri" panose="020F0502020204030204" pitchFamily="34" charset="0"/>
                <a:cs typeface="Times New Roman" panose="02020603050405020304" pitchFamily="18" charset="0"/>
              </a:rPr>
              <a:t> Sveriges</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b="1" dirty="0">
                <a:effectLst/>
                <a:latin typeface="Segoe UI" panose="020B0502040204020203" pitchFamily="34" charset="0"/>
                <a:ea typeface="Calibri" panose="020F0502020204030204" pitchFamily="34" charset="0"/>
                <a:cs typeface="Times New Roman" panose="02020603050405020304" pitchFamily="18" charset="0"/>
              </a:rPr>
              <a:t>digitala ambassadörsutbildning</a:t>
            </a:r>
            <a:r>
              <a:rPr lang="sv-SE" sz="1800" dirty="0">
                <a:effectLst/>
                <a:latin typeface="Segoe UI" panose="020B0502040204020203" pitchFamily="34" charset="0"/>
                <a:ea typeface="Calibri" panose="020F0502020204030204" pitchFamily="34" charset="0"/>
                <a:cs typeface="Times New Roman" panose="02020603050405020304" pitchFamily="18" charset="0"/>
              </a:rPr>
              <a:t>. Den tar ca 2 timmar.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garantisystem</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err="1">
                <a:effectLst/>
                <a:latin typeface="Segoe UI" panose="020B0502040204020203" pitchFamily="34" charset="0"/>
                <a:ea typeface="Calibri" panose="020F0502020204030204" pitchFamily="34" charset="0"/>
              </a:rPr>
              <a:t>WFTO:s</a:t>
            </a:r>
            <a:r>
              <a:rPr lang="sv-SE" sz="1800" kern="1200" dirty="0">
                <a:effectLst/>
                <a:latin typeface="Segoe UI" panose="020B0502040204020203" pitchFamily="34" charset="0"/>
                <a:ea typeface="Calibri" panose="020F0502020204030204" pitchFamily="34" charset="0"/>
              </a:rPr>
              <a:t> garantisystem kombinerar Fair </a:t>
            </a:r>
            <a:r>
              <a:rPr lang="sv-SE" sz="1800" kern="1200" dirty="0" err="1">
                <a:effectLst/>
                <a:latin typeface="Segoe UI" panose="020B0502040204020203" pitchFamily="34" charset="0"/>
                <a:ea typeface="Calibri" panose="020F0502020204030204" pitchFamily="34" charset="0"/>
              </a:rPr>
              <a:t>Trade</a:t>
            </a:r>
            <a:r>
              <a:rPr lang="sv-SE" sz="1800" kern="1200" dirty="0">
                <a:effectLst/>
                <a:latin typeface="Segoe UI" panose="020B0502040204020203" pitchFamily="34" charset="0"/>
                <a:ea typeface="Calibri" panose="020F0502020204030204" pitchFamily="34" charset="0"/>
              </a:rPr>
              <a:t> och socialt företagande. Det används av fullvärdiga medlemmar som producerar, säljer och köper varor och </a:t>
            </a:r>
            <a:br>
              <a:rPr lang="sv-SE" sz="1800" kern="1200" dirty="0">
                <a:effectLst/>
                <a:latin typeface="Segoe UI" panose="020B0502040204020203" pitchFamily="34" charset="0"/>
                <a:ea typeface="Calibri" panose="020F0502020204030204" pitchFamily="34" charset="0"/>
              </a:rPr>
            </a:br>
            <a:r>
              <a:rPr lang="sv-SE" sz="1800" kern="1200" dirty="0">
                <a:effectLst/>
                <a:latin typeface="Segoe UI" panose="020B0502040204020203" pitchFamily="34" charset="0"/>
                <a:ea typeface="Calibri" panose="020F0502020204030204" pitchFamily="34" charset="0"/>
              </a:rPr>
              <a:t>som följer de 10 principerna för Fair </a:t>
            </a:r>
            <a:r>
              <a:rPr lang="sv-SE" sz="1800" kern="1200" dirty="0" err="1">
                <a:effectLst/>
                <a:latin typeface="Segoe UI" panose="020B0502040204020203" pitchFamily="34" charset="0"/>
                <a:ea typeface="Calibri" panose="020F0502020204030204" pitchFamily="34" charset="0"/>
              </a:rPr>
              <a:t>Trade</a:t>
            </a:r>
            <a:r>
              <a:rPr lang="sv-SE" sz="1800" kern="1200" dirty="0">
                <a:effectLst/>
                <a:latin typeface="Segoe UI" panose="020B0502040204020203" pitchFamily="34" charset="0"/>
                <a:ea typeface="Calibri" panose="020F0502020204030204" pitchFamily="34" charset="0"/>
              </a:rPr>
              <a:t>. Märkningen, som är en organisationsmärkning, finns på olika typer av hantverk men också livsmedel (t.ex. kryddor och choklad). </a:t>
            </a:r>
            <a:br>
              <a:rPr lang="sv-SE" sz="1800" kern="1200" dirty="0">
                <a:effectLst/>
                <a:latin typeface="Segoe UI" panose="020B0502040204020203" pitchFamily="34" charset="0"/>
                <a:ea typeface="Calibri" panose="020F0502020204030204" pitchFamily="34" charset="0"/>
              </a:rPr>
            </a:br>
            <a:r>
              <a:rPr lang="sv-SE" sz="1800" kern="1200" dirty="0">
                <a:effectLst/>
                <a:latin typeface="Segoe UI" panose="020B0502040204020203" pitchFamily="34" charset="0"/>
                <a:ea typeface="Calibri" panose="020F0502020204030204" pitchFamily="34" charset="0"/>
              </a:rPr>
              <a:t>På märket används </a:t>
            </a:r>
            <a:r>
              <a:rPr lang="sv-SE" sz="1800" kern="1200" dirty="0" err="1">
                <a:effectLst/>
                <a:latin typeface="Segoe UI" panose="020B0502040204020203" pitchFamily="34" charset="0"/>
                <a:ea typeface="Calibri" panose="020F0502020204030204" pitchFamily="34" charset="0"/>
              </a:rPr>
              <a:t>WFTO:s</a:t>
            </a:r>
            <a:r>
              <a:rPr lang="sv-SE" sz="1800" kern="1200" dirty="0">
                <a:effectLst/>
                <a:latin typeface="Segoe UI" panose="020B0502040204020203" pitchFamily="34" charset="0"/>
                <a:ea typeface="Calibri" panose="020F0502020204030204" pitchFamily="34" charset="0"/>
              </a:rPr>
              <a:t> logotype tillsammans med den godkända medlemmens namn. Varor med WFTO-märkningen säljs bland annat i </a:t>
            </a:r>
            <a:r>
              <a:rPr lang="sv-SE" sz="1800" i="1" kern="1200" dirty="0">
                <a:effectLst/>
                <a:latin typeface="Segoe UI" panose="020B0502040204020203" pitchFamily="34" charset="0"/>
                <a:ea typeface="Calibri" panose="020F0502020204030204" pitchFamily="34" charset="0"/>
              </a:rPr>
              <a:t>Fair </a:t>
            </a:r>
            <a:r>
              <a:rPr lang="sv-SE" sz="1800" i="1" kern="1200" dirty="0" err="1">
                <a:effectLst/>
                <a:latin typeface="Segoe UI" panose="020B0502040204020203" pitchFamily="34" charset="0"/>
                <a:ea typeface="Calibri" panose="020F0502020204030204" pitchFamily="34" charset="0"/>
              </a:rPr>
              <a:t>Trade</a:t>
            </a:r>
            <a:r>
              <a:rPr lang="sv-SE" sz="1800" i="1" kern="1200" dirty="0">
                <a:effectLst/>
                <a:latin typeface="Segoe UI" panose="020B0502040204020203" pitchFamily="34" charset="0"/>
                <a:ea typeface="Calibri" panose="020F0502020204030204" pitchFamily="34" charset="0"/>
              </a:rPr>
              <a:t>-butiker </a:t>
            </a:r>
            <a:r>
              <a:rPr lang="sv-SE" sz="1800" kern="1200" dirty="0">
                <a:effectLst/>
                <a:latin typeface="Segoe UI" panose="020B0502040204020203" pitchFamily="34" charset="0"/>
                <a:ea typeface="Calibri" panose="020F0502020204030204" pitchFamily="34" charset="0"/>
              </a:rPr>
              <a:t>och hos</a:t>
            </a:r>
            <a:r>
              <a:rPr lang="sv-SE" sz="1800" i="1" kern="1200" dirty="0">
                <a:effectLst/>
                <a:latin typeface="Segoe UI" panose="020B0502040204020203" pitchFamily="34" charset="0"/>
                <a:ea typeface="Calibri" panose="020F0502020204030204" pitchFamily="34" charset="0"/>
              </a:rPr>
              <a:t> </a:t>
            </a:r>
            <a:br>
              <a:rPr lang="sv-SE" sz="1800" i="1" kern="1200" dirty="0">
                <a:effectLst/>
                <a:latin typeface="Segoe UI" panose="020B0502040204020203" pitchFamily="34" charset="0"/>
                <a:ea typeface="Calibri" panose="020F0502020204030204" pitchFamily="34" charset="0"/>
              </a:rPr>
            </a:br>
            <a:r>
              <a:rPr lang="sv-SE" sz="1800" i="1" kern="1200" dirty="0">
                <a:effectLst/>
                <a:latin typeface="Segoe UI" panose="020B0502040204020203" pitchFamily="34" charset="0"/>
                <a:ea typeface="Calibri" panose="020F0502020204030204" pitchFamily="34" charset="0"/>
              </a:rPr>
              <a:t>Övriga Fair </a:t>
            </a:r>
            <a:r>
              <a:rPr lang="sv-SE" sz="1800" i="1" kern="1200" dirty="0" err="1">
                <a:effectLst/>
                <a:latin typeface="Segoe UI" panose="020B0502040204020203" pitchFamily="34" charset="0"/>
                <a:ea typeface="Calibri" panose="020F0502020204030204" pitchFamily="34" charset="0"/>
              </a:rPr>
              <a:t>Trade</a:t>
            </a:r>
            <a:r>
              <a:rPr lang="sv-SE" sz="1800" i="1" kern="1200" dirty="0">
                <a:effectLst/>
                <a:latin typeface="Segoe UI" panose="020B0502040204020203" pitchFamily="34" charset="0"/>
                <a:ea typeface="Calibri" panose="020F0502020204030204" pitchFamily="34" charset="0"/>
              </a:rPr>
              <a:t>-återförsäljare</a:t>
            </a:r>
            <a:r>
              <a:rPr lang="sv-SE" sz="1800" kern="1200" dirty="0">
                <a:effectLst/>
                <a:latin typeface="Segoe UI" panose="020B0502040204020203" pitchFamily="34" charset="0"/>
                <a:ea typeface="Calibri" panose="020F0502020204030204" pitchFamily="34" charset="0"/>
              </a:rPr>
              <a:t>. </a:t>
            </a:r>
            <a:endParaRPr lang="sv-SE" sz="1800"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Klicka på WFTO-märket för att läsa mer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Kontrollerna inom garantisystemet följer nedanstående steg: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1. Medlemsansökan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Organisationer som vill bli medlemmar i WFTO behöver ansöka om medlemskap. För att göra det behöver de kunna visa att de följer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Standard.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Nya medlemmar är först provisoriska medlemmar och kan bli fullvärdiga medlemmar för när de klarat sin första kontroll.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2. Self-</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assessment</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report</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(SAR)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Medlemmar kommer att fortsätta att utvärdera sig själva genom en SAR som innehåller en profil, kontroll av leverantörskedjan, bedömning av hur medlemmen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uppfyller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Standard samt en utvärdering av hur organisationen har utvecklats. Självutvärderingen görs vartannat år.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3.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Monitoring</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audit</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Medlemmar kommer att granskas av en utvald kontrollant. Varje medlem har ett schema för kontrollerna som beror på vilken riskklass de befinner sig i,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högre risk innebär fler kontroller. Syftet med kontrollerna är att se hur medlemmen lever upp till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Standard.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4. Peer visits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En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peer</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visit innebär att en annan WFTO-medlem besöker den medlemmen som ska granskas. Som medlem får organisationen själv föreslå andra medlemmar som skulle kunna göra en Peer visit, detta ska sen godkännas av WFTO.</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5.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Accountability</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Watch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Accountability</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Watch möjliggör för medlemmar, andra intressenter och allmänheten att via hemsidan uppmärksamma WFTO på om de misstänker att en medlem inte uppfyller de kriterier som finns i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Standard.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Att de båda cirklarna överlappar indikerar att medlemmar inom WFTO även kan ha licens för att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-märka sina produkter.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T.ex. Har Sackeus båda märkningarna på huvuddelen av sina produkter.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
        <p:nvSpPr>
          <p:cNvPr id="5427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7F89DCD5-483D-465F-85DC-51D185DF57BE}" type="slidenum">
              <a:rPr kumimoji="0" lang="en-AU" altLang="sv-SE" smtClean="0">
                <a:latin typeface="Verdana" pitchFamily="34" charset="0"/>
              </a:rPr>
              <a:pPr>
                <a:spcBef>
                  <a:spcPct val="0"/>
                </a:spcBef>
              </a:pPr>
              <a:t>13</a:t>
            </a:fld>
            <a:endParaRPr kumimoji="0" lang="en-AU" altLang="sv-SE">
              <a:latin typeface="Verdana" pitchFamily="34" charset="0"/>
            </a:endParaRPr>
          </a:p>
        </p:txBody>
      </p:sp>
    </p:spTree>
    <p:extLst>
      <p:ext uri="{BB962C8B-B14F-4D97-AF65-F5344CB8AC3E}">
        <p14:creationId xmlns:p14="http://schemas.microsoft.com/office/powerpoint/2010/main" val="91223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C6410254-D1F3-46CA-A75C-07E39C2B2BFE}" type="slidenum">
              <a:rPr kumimoji="0" lang="sv-SE" altLang="sv-SE" smtClean="0">
                <a:latin typeface="Verdana" pitchFamily="34" charset="0"/>
              </a:rPr>
              <a:pPr>
                <a:spcBef>
                  <a:spcPct val="0"/>
                </a:spcBef>
              </a:pPr>
              <a:t>14</a:t>
            </a:fld>
            <a:endParaRPr kumimoji="0" lang="sv-SE" altLang="sv-SE">
              <a:latin typeface="Verdana"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Övriga godkända märkningar inom rättvis handel som enligt WFTO lever upp till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standards.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none" strike="noStrike"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Klicka på respektive logotype för att läsa mer om respektive märkning.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sv-SE" sz="1800" strike="sngStrike"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Fair for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life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Fair for Life är ett initiativ som grundades av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Institute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of</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Maketecology</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(IMO) och schweiziska Bio-Foundation.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Eftersom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-märkningen haft fokus på ett antal produktgrupper inom livsmedel togs Fair for Life fram som certifierar jordbruksprodukter, fisk och skaldjur, kosmetika, plantor, textilier, hantverk, turistsektorn och i mindre skala metaller och ädelstenar. Det är alltså en kombinerad ekologisk och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-märkning men med lägre krav. Förekommer bl.a. på en del vin på Systembolaget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SPP</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Símbolo</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de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Pequeños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Productores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SPP, är ett globalt initiativ som startade 2006. Programmet är unikt på så sätt att det ägs, verkställs och styrs av småskaliga producentorganisationer. Märkningen återfinns till största delen på livsmedel.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Naturland Fair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Naturland Fair är ett supplement till den ursprungliga märkningen Naturland. Naturland grundades 1982 med standarder för ekologisk odling. Medlemmar och partners som önskar märkningen Naturland Fair följer sju kriterier.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Märket finns t.ex. på lite godis från North &amp; South.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184848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p:cNvSpPr>
            <a:spLocks noGrp="1" noRot="1" noChangeAspect="1" noTextEdit="1"/>
          </p:cNvSpPr>
          <p:nvPr>
            <p:ph type="sldImg"/>
          </p:nvPr>
        </p:nvSpPr>
        <p:spPr>
          <a:ln/>
        </p:spPr>
      </p:sp>
      <p:sp>
        <p:nvSpPr>
          <p:cNvPr id="49155" name="Platshållare för anteckninga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Etisk handel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Det finns flera initiativ, aktörer, företag och organisationer som också arbetar med att påverka handelsvillkoren i världen på olika sätt. De flesta har sin utgångspunkt i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ILO:s 8 kärnkonventioner som handlar om de grundläggande villkoren i arbetslivet. Men alla följer inte principerna för rättvis handel.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Uppförandekoder, globala ramavtal och flerpartsinitiativ inom branscher förekommer också.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Organisationer som granskar och försöker påverka detta arbete är t.ex.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Swedwatch</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Fair Action, Amnesty Business Group och fackföreningar i Sverige.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225425" indent="-225425">
              <a:defRPr/>
            </a:pPr>
            <a:endParaRPr lang="sv-SE" altLang="sv-SE" dirty="0">
              <a:latin typeface="Arial" pitchFamily="34" charset="0"/>
            </a:endParaRPr>
          </a:p>
        </p:txBody>
      </p:sp>
      <p:sp>
        <p:nvSpPr>
          <p:cNvPr id="5530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03C36F64-36F1-4608-AC70-0588509E97B3}" type="slidenum">
              <a:rPr kumimoji="0" lang="en-AU" altLang="sv-SE" smtClean="0">
                <a:latin typeface="Verdana" pitchFamily="34" charset="0"/>
              </a:rPr>
              <a:pPr>
                <a:spcBef>
                  <a:spcPct val="0"/>
                </a:spcBef>
              </a:pPr>
              <a:t>15</a:t>
            </a:fld>
            <a:endParaRPr kumimoji="0" lang="en-AU" altLang="sv-SE">
              <a:latin typeface="Verdana" pitchFamily="34" charset="0"/>
            </a:endParaRPr>
          </a:p>
        </p:txBody>
      </p:sp>
    </p:spTree>
    <p:extLst>
      <p:ext uri="{BB962C8B-B14F-4D97-AF65-F5344CB8AC3E}">
        <p14:creationId xmlns:p14="http://schemas.microsoft.com/office/powerpoint/2010/main" val="505251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FE54EE7E-E439-4723-A7C9-80F718CB6D55}" type="slidenum">
              <a:rPr kumimoji="0" lang="sv-SE" altLang="sv-SE" smtClean="0">
                <a:latin typeface="Verdana" pitchFamily="34" charset="0"/>
              </a:rPr>
              <a:pPr>
                <a:spcBef>
                  <a:spcPct val="0"/>
                </a:spcBef>
              </a:pPr>
              <a:t>16</a:t>
            </a:fld>
            <a:endParaRPr kumimoji="0" lang="sv-SE" altLang="sv-SE">
              <a:latin typeface="Verdana"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6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Aktörer inom Fair </a:t>
            </a:r>
            <a:r>
              <a:rPr lang="sv-SE" sz="1800" b="1" dirty="0" err="1">
                <a:effectLst/>
                <a:latin typeface="Segoe UI" panose="020B0502040204020203" pitchFamily="34" charset="0"/>
                <a:ea typeface="Calibri" panose="020F0502020204030204" pitchFamily="34" charset="0"/>
                <a:cs typeface="Times New Roman" panose="02020603050405020304" pitchFamily="18" charset="0"/>
              </a:rPr>
              <a:t>Trade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Fair </a:t>
            </a:r>
            <a:r>
              <a:rPr lang="sv-SE" sz="1800" b="1"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dirty="0">
                <a:effectLst/>
                <a:latin typeface="Segoe UI" panose="020B0502040204020203" pitchFamily="34" charset="0"/>
                <a:ea typeface="Calibri" panose="020F0502020204030204" pitchFamily="34" charset="0"/>
                <a:cs typeface="Times New Roman" panose="02020603050405020304" pitchFamily="18" charset="0"/>
              </a:rPr>
              <a:t> producenter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Fair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dirty="0">
                <a:effectLst/>
                <a:latin typeface="Segoe UI" panose="020B0502040204020203" pitchFamily="34" charset="0"/>
                <a:ea typeface="Calibri" panose="020F0502020204030204" pitchFamily="34" charset="0"/>
                <a:cs typeface="Times New Roman" panose="02020603050405020304" pitchFamily="18" charset="0"/>
              </a:rPr>
              <a:t> producenter finns över hela världen. Läs gärna mer om producenterna på importörernas hemsidor.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Några exempel:</a:t>
            </a:r>
            <a:br>
              <a:rPr lang="sv-SE" sz="18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u="sng"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Selyn</a:t>
            </a:r>
            <a:r>
              <a:rPr lang="sv-SE" sz="18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rPr>
              <a:t> </a:t>
            </a:r>
            <a:r>
              <a:rPr lang="sv-SE" sz="1800" dirty="0">
                <a:effectLst/>
                <a:latin typeface="Segoe UI" panose="020B0502040204020203" pitchFamily="34" charset="0"/>
                <a:ea typeface="Calibri" panose="020F0502020204030204" pitchFamily="34" charset="0"/>
                <a:cs typeface="Times New Roman" panose="02020603050405020304" pitchFamily="18" charset="0"/>
              </a:rPr>
              <a:t>i Sri Lanka (APS Sweden säljer tygleksaker från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Selyn</a:t>
            </a:r>
            <a:r>
              <a:rPr lang="sv-SE" sz="1800" dirty="0">
                <a:effectLst/>
                <a:latin typeface="Segoe UI" panose="020B0502040204020203" pitchFamily="34" charset="0"/>
                <a:ea typeface="Calibri" panose="020F0502020204030204" pitchFamily="34" charset="0"/>
                <a:cs typeface="Times New Roman" panose="02020603050405020304" pitchFamily="18"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4"/>
              </a:rPr>
              <a:t>Women Skills Development </a:t>
            </a:r>
            <a:r>
              <a:rPr lang="en-US" sz="1800" u="sng"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4"/>
              </a:rPr>
              <a:t>Organisation</a:t>
            </a:r>
            <a:r>
              <a:rPr lang="en-US" sz="18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rPr>
              <a:t> (WSDO) </a:t>
            </a:r>
            <a:r>
              <a:rPr lang="sv-SE" sz="18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dirty="0" err="1">
                <a:effectLst/>
                <a:latin typeface="Segoe UI" panose="020B0502040204020203" pitchFamily="34" charset="0"/>
                <a:ea typeface="Calibri" panose="020F0502020204030204" pitchFamily="34" charset="0"/>
                <a:cs typeface="Times New Roman" panose="02020603050405020304" pitchFamily="18" charset="0"/>
              </a:rPr>
              <a:t>i</a:t>
            </a:r>
            <a:r>
              <a:rPr lang="en-US" sz="1800" dirty="0">
                <a:effectLst/>
                <a:latin typeface="Segoe UI" panose="020B0502040204020203" pitchFamily="34" charset="0"/>
                <a:ea typeface="Calibri" panose="020F0502020204030204" pitchFamily="34" charset="0"/>
                <a:cs typeface="Times New Roman" panose="02020603050405020304" pitchFamily="18" charset="0"/>
              </a:rPr>
              <a:t> Nepal </a:t>
            </a:r>
            <a:r>
              <a:rPr lang="sv-SE" sz="1800" dirty="0">
                <a:effectLst/>
                <a:latin typeface="Segoe UI" panose="020B0502040204020203" pitchFamily="34" charset="0"/>
                <a:ea typeface="Calibri" panose="020F0502020204030204" pitchFamily="34" charset="0"/>
                <a:cs typeface="Times New Roman" panose="02020603050405020304" pitchFamily="18" charset="0"/>
              </a:rPr>
              <a:t>(APS Sweden säljer väskor och sjalar från WSDO och systerföretaget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Woven</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u="sng"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Kuapa</a:t>
            </a:r>
            <a:r>
              <a:rPr lang="sv-SE" sz="18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 </a:t>
            </a:r>
            <a:r>
              <a:rPr lang="sv-SE" sz="1800" u="sng"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Kokoo</a:t>
            </a:r>
            <a:r>
              <a:rPr lang="sv-SE" sz="18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 </a:t>
            </a:r>
            <a:r>
              <a:rPr lang="sv-SE" sz="1800" dirty="0">
                <a:effectLst/>
                <a:latin typeface="Segoe UI" panose="020B0502040204020203" pitchFamily="34" charset="0"/>
                <a:ea typeface="Calibri" panose="020F0502020204030204" pitchFamily="34" charset="0"/>
                <a:cs typeface="Times New Roman" panose="02020603050405020304" pitchFamily="18" charset="0"/>
              </a:rPr>
              <a:t> i Ghana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Divine</a:t>
            </a:r>
            <a:r>
              <a:rPr lang="sv-SE" sz="1800" dirty="0">
                <a:effectLst/>
                <a:latin typeface="Segoe UI" panose="020B0502040204020203" pitchFamily="34" charset="0"/>
                <a:ea typeface="Calibri" panose="020F0502020204030204" pitchFamily="34" charset="0"/>
                <a:cs typeface="Times New Roman" panose="02020603050405020304" pitchFamily="18" charset="0"/>
              </a:rPr>
              <a:t> Chocolate säljer kakao och choklad för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Kuapa</a:t>
            </a: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Kokoo</a:t>
            </a:r>
            <a:r>
              <a:rPr lang="sv-SE" sz="1800" dirty="0">
                <a:effectLst/>
                <a:latin typeface="Segoe UI" panose="020B0502040204020203" pitchFamily="34" charset="0"/>
                <a:ea typeface="Calibri" panose="020F0502020204030204" pitchFamily="34" charset="0"/>
                <a:cs typeface="Times New Roman" panose="02020603050405020304" pitchFamily="18"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u="sng"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6"/>
              </a:rPr>
              <a:t>Uciri</a:t>
            </a:r>
            <a:r>
              <a:rPr lang="sv-SE" sz="1800" dirty="0">
                <a:effectLst/>
                <a:latin typeface="Segoe UI" panose="020B0502040204020203" pitchFamily="34" charset="0"/>
                <a:ea typeface="Calibri" panose="020F0502020204030204" pitchFamily="34" charset="0"/>
                <a:cs typeface="Times New Roman" panose="02020603050405020304" pitchFamily="18" charset="0"/>
              </a:rPr>
              <a:t> i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Mexico</a:t>
            </a:r>
            <a:r>
              <a:rPr lang="sv-SE" sz="1800" dirty="0">
                <a:effectLst/>
                <a:latin typeface="Segoe UI" panose="020B0502040204020203" pitchFamily="34" charset="0"/>
                <a:ea typeface="Calibri" panose="020F0502020204030204" pitchFamily="34" charset="0"/>
                <a:cs typeface="Times New Roman" panose="02020603050405020304" pitchFamily="18" charset="0"/>
              </a:rPr>
              <a:t> (Sackeus säljer kaffe från </a:t>
            </a:r>
            <a:r>
              <a:rPr lang="sv-SE" sz="1800" dirty="0" err="1">
                <a:effectLst/>
                <a:latin typeface="Segoe UI" panose="020B0502040204020203" pitchFamily="34" charset="0"/>
                <a:ea typeface="Calibri" panose="020F0502020204030204" pitchFamily="34" charset="0"/>
                <a:cs typeface="Times New Roman" panose="02020603050405020304" pitchFamily="18" charset="0"/>
              </a:rPr>
              <a:t>Uciri</a:t>
            </a:r>
            <a:r>
              <a:rPr lang="sv-SE" sz="1800" dirty="0">
                <a:effectLst/>
                <a:latin typeface="Segoe UI" panose="020B0502040204020203" pitchFamily="34" charset="0"/>
                <a:ea typeface="Calibri" panose="020F0502020204030204" pitchFamily="34" charset="0"/>
                <a:cs typeface="Times New Roman" panose="02020603050405020304" pitchFamily="18"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44504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7DB072F9-7E49-44DD-88BC-996064E7E085}" type="slidenum">
              <a:rPr kumimoji="0" lang="sv-SE" altLang="sv-SE" smtClean="0">
                <a:latin typeface="Verdana" pitchFamily="34" charset="0"/>
              </a:rPr>
              <a:pPr>
                <a:spcBef>
                  <a:spcPct val="0"/>
                </a:spcBef>
              </a:pPr>
              <a:t>17</a:t>
            </a:fld>
            <a:endParaRPr kumimoji="0" lang="sv-SE" altLang="sv-SE">
              <a:latin typeface="Verdana"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importörer i Sverige: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I Sverige finns hösten 2022 två importörer som är medlemmar i WFTO. De är så kallade ”</a:t>
            </a:r>
            <a:r>
              <a:rPr lang="sv-SE" sz="1800" kern="1200" dirty="0" err="1">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guaranteed</a:t>
            </a:r>
            <a: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members</a:t>
            </a:r>
            <a: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 inom medlemstypen Fair </a:t>
            </a:r>
            <a:r>
              <a:rPr lang="sv-SE" sz="1800" kern="1200" dirty="0" err="1">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Organization</a:t>
            </a:r>
            <a: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 (FTO).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200" dirty="0">
                <a:effectLst/>
                <a:highlight>
                  <a:srgbClr val="FFFF00"/>
                </a:highlight>
                <a:latin typeface="Segoe UI" panose="020B0502040204020203" pitchFamily="34" charset="0"/>
                <a:ea typeface="Calibri" panose="020F0502020204030204" pitchFamily="34" charset="0"/>
              </a:rPr>
              <a:t>Det är Sackeus och </a:t>
            </a:r>
            <a:r>
              <a:rPr lang="sv-SE" sz="1800" kern="1200" dirty="0" err="1">
                <a:effectLst/>
                <a:highlight>
                  <a:srgbClr val="FFFF00"/>
                </a:highlight>
                <a:latin typeface="Segoe UI" panose="020B0502040204020203" pitchFamily="34" charset="0"/>
                <a:ea typeface="Calibri" panose="020F0502020204030204" pitchFamily="34" charset="0"/>
              </a:rPr>
              <a:t>Divine</a:t>
            </a:r>
            <a:r>
              <a:rPr lang="sv-SE" sz="1800" kern="1200" dirty="0">
                <a:effectLst/>
                <a:highlight>
                  <a:srgbClr val="FFFF00"/>
                </a:highlight>
                <a:latin typeface="Segoe UI" panose="020B0502040204020203" pitchFamily="34" charset="0"/>
                <a:ea typeface="Calibri" panose="020F0502020204030204" pitchFamily="34" charset="0"/>
              </a:rPr>
              <a:t> Chocolate som båda främst säljer choklad, kaffe och te. </a:t>
            </a:r>
          </a:p>
          <a:p>
            <a:r>
              <a:rPr lang="sv-SE" sz="1800" b="1" i="1" kern="1200" dirty="0">
                <a:effectLst/>
                <a:latin typeface="Segoe UI" panose="020B0502040204020203" pitchFamily="34" charset="0"/>
                <a:ea typeface="Calibri" panose="020F0502020204030204" pitchFamily="34" charset="0"/>
                <a:cs typeface="Times New Roman" panose="02020603050405020304" pitchFamily="18" charset="0"/>
              </a:rPr>
              <a:t>OBS! North &amp; South är inte medlem i WFTO. </a:t>
            </a:r>
            <a:endParaRPr lang="sv-SE" sz="18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Klicka på logotyperna för att komma direkt till respektive importör.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Här är webbadresserna till importörerna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Sackeus: </a:t>
            </a: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http://www.sackeus.se/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Divine Chocolate: </a:t>
            </a:r>
            <a:r>
              <a:rPr lang="en-US"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4"/>
              </a:rPr>
              <a:t>https://divinechocolate.se/</a:t>
            </a:r>
            <a:endParaRPr lang="en-US"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600"/>
              </a:spcAft>
            </a:pPr>
            <a:endParaRPr lang="sv-SE" altLang="sv-SE" dirty="0">
              <a:latin typeface="Arial" pitchFamily="34" charset="0"/>
            </a:endParaRPr>
          </a:p>
        </p:txBody>
      </p:sp>
    </p:spTree>
    <p:extLst>
      <p:ext uri="{BB962C8B-B14F-4D97-AF65-F5344CB8AC3E}">
        <p14:creationId xmlns:p14="http://schemas.microsoft.com/office/powerpoint/2010/main" val="143857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7DB072F9-7E49-44DD-88BC-996064E7E085}" type="slidenum">
              <a:rPr kumimoji="0" lang="sv-SE" altLang="sv-SE" smtClean="0">
                <a:latin typeface="Verdana" pitchFamily="34" charset="0"/>
              </a:rPr>
              <a:pPr>
                <a:spcBef>
                  <a:spcPct val="0"/>
                </a:spcBef>
              </a:pPr>
              <a:t>18</a:t>
            </a:fld>
            <a:endParaRPr kumimoji="0" lang="sv-SE" altLang="sv-SE">
              <a:latin typeface="Verdana"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importörer i Europa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För att kunna ha ett brett utbud av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-produkter (livsmedel och hantverk) måste vi göra inköp från importörer i bl.a. Tyskland och Danmark.</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Här några exempel på importörer inom EU</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WFTO-medlemmar: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sng" kern="1200"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Globo</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Partner i Tyskland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sng" kern="1200"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4"/>
              </a:rPr>
              <a:t>Gepa</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Tyskland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El </a:t>
            </a:r>
            <a:r>
              <a:rPr lang="sv-SE" sz="1800" u="sng" kern="1200"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Puente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Tyskland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Godkända av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Danmark:</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6"/>
              </a:rPr>
              <a:t>Fair </a:t>
            </a:r>
            <a:r>
              <a:rPr lang="sv-SE" sz="1800" u="sng" kern="1200"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6"/>
              </a:rPr>
              <a:t>Trade</a:t>
            </a: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6"/>
              </a:rPr>
              <a:t> Gruppen</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Danmark</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sng" kern="1200"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7"/>
              </a:rPr>
              <a:t>Hammershus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Danmark</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Klicka på länkarna, på bilden eller i texten, och läs mer om respektive importör.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stödmaterialet Inköpsguiden listas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-importörer som är godkända enligt medlemskriterierna.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201226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7DB072F9-7E49-44DD-88BC-996064E7E085}" type="slidenum">
              <a:rPr kumimoji="0" lang="sv-SE" altLang="sv-SE" smtClean="0">
                <a:latin typeface="Verdana" pitchFamily="34" charset="0"/>
              </a:rPr>
              <a:pPr>
                <a:spcBef>
                  <a:spcPct val="0"/>
                </a:spcBef>
              </a:pPr>
              <a:t>19</a:t>
            </a:fld>
            <a:endParaRPr kumimoji="0" lang="sv-SE" altLang="sv-SE">
              <a:latin typeface="Verdana"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Det finns svenska importörer som importerar och säljer produkter från producenter som är WFTO-medlemmar:</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APS Sweden</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u="sng" kern="1200"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4"/>
              </a:rPr>
              <a:t>Selyn</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Sri Lanka och </a:t>
            </a: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WSDO</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Nepal)</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u="sng" kern="1200"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6"/>
              </a:rPr>
              <a:t>Fairwood</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u="sng" kern="1200" dirty="0" err="1">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7"/>
              </a:rPr>
              <a:t>Selective</a:t>
            </a: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7"/>
              </a:rPr>
              <a:t> Designs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Sri Lanka)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North &amp; South har också produkter från producenter som WFTO-medlemmar.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stödmaterialet Inköpsguiden </a:t>
            </a:r>
            <a:r>
              <a:rPr lang="sv-SE" sz="1800" kern="1200" dirty="0">
                <a:effectLst/>
                <a:latin typeface="Segoe UI" panose="020B0502040204020203" pitchFamily="34" charset="0"/>
                <a:ea typeface="Calibri" panose="020F0502020204030204" pitchFamily="34" charset="0"/>
              </a:rPr>
              <a:t>finns en lista på Fair </a:t>
            </a:r>
            <a:r>
              <a:rPr lang="sv-SE" sz="1800" kern="1200" dirty="0" err="1">
                <a:effectLst/>
                <a:latin typeface="Segoe UI" panose="020B0502040204020203" pitchFamily="34" charset="0"/>
                <a:ea typeface="Calibri" panose="020F0502020204030204" pitchFamily="34" charset="0"/>
              </a:rPr>
              <a:t>Trade</a:t>
            </a:r>
            <a:r>
              <a:rPr lang="sv-SE" sz="1800" kern="1200" dirty="0">
                <a:effectLst/>
                <a:latin typeface="Segoe UI" panose="020B0502040204020203" pitchFamily="34" charset="0"/>
                <a:ea typeface="Calibri" panose="020F0502020204030204" pitchFamily="34" charset="0"/>
              </a:rPr>
              <a:t>-importörer som är godkända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enligt medlemskriterierna.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223221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67220E8C-348C-4D93-9653-68218D0D2E42}" type="slidenum">
              <a:rPr kumimoji="0" lang="sv-SE" altLang="sv-SE" smtClean="0">
                <a:latin typeface="Verdana" pitchFamily="34" charset="0"/>
              </a:rPr>
              <a:pPr>
                <a:spcBef>
                  <a:spcPct val="0"/>
                </a:spcBef>
              </a:pPr>
              <a:t>2</a:t>
            </a:fld>
            <a:endParaRPr kumimoji="0" lang="sv-SE" altLang="sv-SE">
              <a:latin typeface="Verdana"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Bakgrund och syfte</a:t>
            </a: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Start har tagits fram för att tydliggöra att konsumentinformation är en del av uppdraget för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-rörelsen. Intresset för rättvis handel behöver öka.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Vi vill också att alla som är aktiva ska få en gemensam grund och kunskap om vad rättvis handel är.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Start vill vi öka professionalitet och effektivitet i det gemensamma informationsarbetet. Aktiva i butiker och caféer/försäljningsställen ska få samma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grundkunskap om vad rättvis handel är. Butikerna och caféerna/försäljningsställena ska bli kunniga informationskällor för rättvis handel.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3153038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A5DDE915-FFDA-48E3-9BB7-06289A3C76A6}" type="slidenum">
              <a:rPr kumimoji="0" lang="sv-SE" altLang="sv-SE" smtClean="0">
                <a:latin typeface="Verdana" pitchFamily="34" charset="0"/>
              </a:rPr>
              <a:pPr>
                <a:spcBef>
                  <a:spcPct val="0"/>
                </a:spcBef>
              </a:pPr>
              <a:t>20</a:t>
            </a:fld>
            <a:endParaRPr kumimoji="0" lang="sv-SE" altLang="sv-SE">
              <a:latin typeface="Verdana"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Återförsäljarna – den nationella organisationen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Den nationella organisationen för återförsäljare bildades 1986 och hette då U-landsbodarnas samarbetsförening, U-Sam, </a:t>
            </a:r>
            <a:r>
              <a:rPr lang="sv-SE" sz="1800" kern="1200" dirty="0">
                <a:effectLst/>
                <a:latin typeface="Segoe UI" panose="020B0502040204020203" pitchFamily="34" charset="0"/>
                <a:ea typeface="Calibri" panose="020F0502020204030204" pitchFamily="34" charset="0"/>
              </a:rPr>
              <a:t>. U-sam blev 1997 Världsbutikerna i Sverige. </a:t>
            </a:r>
            <a:br>
              <a:rPr lang="sv-SE" sz="1800" kern="1200" dirty="0">
                <a:effectLst/>
                <a:latin typeface="Segoe UI" panose="020B0502040204020203" pitchFamily="34" charset="0"/>
                <a:ea typeface="Calibri" panose="020F0502020204030204" pitchFamily="34" charset="0"/>
              </a:rPr>
            </a:br>
            <a:r>
              <a:rPr lang="sv-SE" sz="1800" kern="1200" dirty="0">
                <a:effectLst/>
                <a:latin typeface="Segoe UI" panose="020B0502040204020203" pitchFamily="34" charset="0"/>
                <a:ea typeface="Calibri" panose="020F0502020204030204" pitchFamily="34" charset="0"/>
              </a:rPr>
              <a:t>Det fanns då 40 Världsbutiker i Sverige och ca 4 000 World Shops i Europa.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År 2011 antogs det nya namnet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Organisationen Fair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Återförsäljarna</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Logotypen på bilden är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Återförsäljarnas organisationsmärkning.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sv-SE" sz="1800"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Återförsäljarna är medlem i WFTO inom medlemskategorin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Network</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Organisationen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Återförsäljarna är också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medlemsorganisation i Föreningen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Sverige.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sv-SE" sz="1800"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Från 1 januari 2021 finns två kategorier av återförsäljare. Som medlem i den nationella organisationen betalar återförsäljarna en medlemsavgift.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rPr>
              <a:t>Medlemmarna följer nationella medlemskriterier som bygger på </a:t>
            </a:r>
            <a:r>
              <a:rPr lang="sv-SE" sz="1800" kern="1200" dirty="0" err="1">
                <a:effectLst/>
                <a:latin typeface="Segoe UI" panose="020B0502040204020203" pitchFamily="34" charset="0"/>
                <a:ea typeface="Calibri" panose="020F0502020204030204" pitchFamily="34" charset="0"/>
              </a:rPr>
              <a:t>WFTO:s</a:t>
            </a:r>
            <a:r>
              <a:rPr lang="sv-SE" sz="1800" kern="1200" dirty="0">
                <a:effectLst/>
                <a:latin typeface="Segoe UI" panose="020B0502040204020203" pitchFamily="34" charset="0"/>
                <a:ea typeface="Calibri" panose="020F0502020204030204" pitchFamily="34" charset="0"/>
              </a:rPr>
              <a:t> 10 principer och Fair </a:t>
            </a:r>
            <a:r>
              <a:rPr lang="sv-SE" sz="1800" kern="1200" dirty="0" err="1">
                <a:effectLst/>
                <a:latin typeface="Segoe UI" panose="020B0502040204020203" pitchFamily="34" charset="0"/>
                <a:ea typeface="Calibri" panose="020F0502020204030204" pitchFamily="34" charset="0"/>
              </a:rPr>
              <a:t>Trade</a:t>
            </a:r>
            <a:r>
              <a:rPr lang="sv-SE" sz="1800" kern="1200" dirty="0">
                <a:effectLst/>
                <a:latin typeface="Segoe UI" panose="020B0502040204020203" pitchFamily="34" charset="0"/>
                <a:ea typeface="Calibri" panose="020F0502020204030204" pitchFamily="34" charset="0"/>
              </a:rPr>
              <a:t> </a:t>
            </a:r>
            <a:r>
              <a:rPr lang="sv-SE" sz="1800" kern="1200" dirty="0" err="1">
                <a:effectLst/>
                <a:latin typeface="Segoe UI" panose="020B0502040204020203" pitchFamily="34" charset="0"/>
                <a:ea typeface="Calibri" panose="020F0502020204030204" pitchFamily="34" charset="0"/>
              </a:rPr>
              <a:t>Retailer</a:t>
            </a:r>
            <a:r>
              <a:rPr lang="sv-SE" sz="1800" kern="1200" dirty="0">
                <a:effectLst/>
                <a:latin typeface="Segoe UI" panose="020B0502040204020203" pitchFamily="34" charset="0"/>
                <a:ea typeface="Calibri" panose="020F0502020204030204" pitchFamily="34" charset="0"/>
              </a:rPr>
              <a:t> Standards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Drygt 30 återförsäljare runt om i Sverige är medlemmar i organisationen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Återförsäljarna.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Klicka på märket för att visa organisationens hemsida. </a:t>
            </a: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http://fairtradeorg.se/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208906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9185D487-581F-4051-8C8B-0F7FFA404B0A}" type="slidenum">
              <a:rPr kumimoji="0" lang="sv-SE" altLang="sv-SE" smtClean="0">
                <a:latin typeface="Verdana" pitchFamily="34" charset="0"/>
              </a:rPr>
              <a:pPr>
                <a:spcBef>
                  <a:spcPct val="0"/>
                </a:spcBef>
              </a:pPr>
              <a:t>21</a:t>
            </a:fld>
            <a:endParaRPr kumimoji="0" lang="sv-SE" altLang="sv-SE">
              <a:latin typeface="Verdan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20.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Återförsäljare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 två medlemskategorierna har olika inriktning.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200" dirty="0">
                <a:effectLst/>
                <a:latin typeface="Segoe UI" panose="020B0502040204020203" pitchFamily="34" charset="0"/>
                <a:ea typeface="Calibri" panose="020F0502020204030204" pitchFamily="34" charset="0"/>
                <a:cs typeface="Times New Roman" panose="02020603050405020304" pitchFamily="18" charset="0"/>
              </a:rPr>
              <a:t>Fair Trade-</a:t>
            </a:r>
            <a:r>
              <a:rPr lang="en-US" sz="1800" b="1" kern="1200" dirty="0" err="1">
                <a:effectLst/>
                <a:latin typeface="Segoe UI" panose="020B0502040204020203" pitchFamily="34" charset="0"/>
                <a:ea typeface="Calibri" panose="020F0502020204030204" pitchFamily="34" charset="0"/>
                <a:cs typeface="Times New Roman" panose="02020603050405020304" pitchFamily="18" charset="0"/>
              </a:rPr>
              <a:t>butiker</a:t>
            </a:r>
            <a:r>
              <a:rPr lang="en-US" sz="1800" b="1" kern="12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b="1" kern="1200" dirty="0" err="1">
                <a:effectLst/>
                <a:latin typeface="Segoe UI" panose="020B0502040204020203" pitchFamily="34" charset="0"/>
                <a:ea typeface="Calibri" panose="020F0502020204030204" pitchFamily="34" charset="0"/>
                <a:cs typeface="Times New Roman" panose="02020603050405020304" pitchFamily="18" charset="0"/>
              </a:rPr>
              <a:t>Världsbutiker</a:t>
            </a:r>
            <a:r>
              <a:rPr lang="en-US" sz="1800" b="1" kern="1200" dirty="0">
                <a:effectLst/>
                <a:latin typeface="Segoe UI" panose="020B0502040204020203" pitchFamily="34" charset="0"/>
                <a:ea typeface="Calibri" panose="020F0502020204030204" pitchFamily="34" charset="0"/>
                <a:cs typeface="Times New Roman" panose="02020603050405020304" pitchFamily="18" charset="0"/>
              </a:rPr>
              <a:t>, Fair Trade Shop </a:t>
            </a:r>
            <a:r>
              <a:rPr lang="en-US" sz="1800" b="1" kern="1200" dirty="0" err="1">
                <a:effectLst/>
                <a:latin typeface="Segoe UI" panose="020B0502040204020203" pitchFamily="34" charset="0"/>
                <a:ea typeface="Calibri" panose="020F0502020204030204" pitchFamily="34" charset="0"/>
                <a:cs typeface="Times New Roman" panose="02020603050405020304" pitchFamily="18" charset="0"/>
              </a:rPr>
              <a:t>m.fl</a:t>
            </a:r>
            <a:r>
              <a:rPr lang="en-US"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Här bedrivs den klassiska formen av rättvis handel.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https://www.fairtradeorg.se/fair-trade-butik/</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Övriga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-återförsäljare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Inom denna kategori finns caféer som serverar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fika och har viss försäljning av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varor. Det kan till exempel vara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kaffebönor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eller presentförpackningar med kaffe, te och choklad. Ett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-Café bakar med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ingredienser så långt det är möjligt, serverar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kaffe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och te.</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kategorin Övriga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-återförsäljare ingår också sådan verksamhet där försäljning av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-varor sker utan att försäljningen drivs som en egen butik.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Det kan t.ex. var försäljning av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-varor i en församling.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200" dirty="0">
                <a:effectLst/>
                <a:latin typeface="Segoe UI" panose="020B0502040204020203" pitchFamily="34" charset="0"/>
                <a:ea typeface="Calibri" panose="020F0502020204030204" pitchFamily="34" charset="0"/>
              </a:rPr>
              <a:t>Läs mer på Fair </a:t>
            </a:r>
            <a:r>
              <a:rPr lang="sv-SE" sz="1800" kern="1200" dirty="0" err="1">
                <a:effectLst/>
                <a:latin typeface="Segoe UI" panose="020B0502040204020203" pitchFamily="34" charset="0"/>
                <a:ea typeface="Calibri" panose="020F0502020204030204" pitchFamily="34" charset="0"/>
              </a:rPr>
              <a:t>Trade</a:t>
            </a:r>
            <a:r>
              <a:rPr lang="sv-SE" sz="1800" kern="1200" dirty="0">
                <a:effectLst/>
                <a:latin typeface="Segoe UI" panose="020B0502040204020203" pitchFamily="34" charset="0"/>
                <a:ea typeface="Calibri" panose="020F0502020204030204" pitchFamily="34" charset="0"/>
              </a:rPr>
              <a:t> Återförsäljarnas hemsida: </a:t>
            </a:r>
            <a:r>
              <a:rPr lang="sv-SE" sz="1800" u="sng" kern="12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4"/>
              </a:rPr>
              <a:t>https://www.fairtradeorg.se/bli-medlem/medlemskategorier</a:t>
            </a:r>
            <a:endParaRPr lang="sv-SE" altLang="sv-SE" dirty="0">
              <a:latin typeface="Arial" pitchFamily="34" charset="0"/>
            </a:endParaRPr>
          </a:p>
        </p:txBody>
      </p:sp>
    </p:spTree>
    <p:extLst>
      <p:ext uri="{BB962C8B-B14F-4D97-AF65-F5344CB8AC3E}">
        <p14:creationId xmlns:p14="http://schemas.microsoft.com/office/powerpoint/2010/main" val="236321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F5398A69-8366-4E89-ABD4-8967EEB92782}" type="slidenum">
              <a:rPr kumimoji="0" lang="sv-SE" altLang="sv-SE" smtClean="0">
                <a:latin typeface="Verdana" pitchFamily="34" charset="0"/>
              </a:rPr>
              <a:pPr>
                <a:spcBef>
                  <a:spcPct val="0"/>
                </a:spcBef>
              </a:pPr>
              <a:t>22</a:t>
            </a:fld>
            <a:endParaRPr kumimoji="0" lang="sv-SE" altLang="sv-SE">
              <a:latin typeface="Verdana"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Medlemskriterier i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Återförsäljarna</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Medlemmarna ska följa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tio principer för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Det finns också andra kriterier som ska följas.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Medlemskriterier för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-butiker (Världsbutiker eller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Shop):</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Godkända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-produkter ska utgöra minst 60 % av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-butikens inköpsvärde. De ska finnas tydlig information i butiken,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om varor som är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och vilka som inte är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-butikernas huvuduppgift är att främja rättvis handel, som är en viktig del av hållbar konsumtion. Medlemmen kan i sitt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sortiment komplettera med produkter som främjar miljömässigt och socialt hållbar konsumtion.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-butiken ska vara en bra marknadsplats för producenter och lägga stor vikt vid butikens utseende, varornas presentation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samt personalens attityder och kunskaper.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5504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F5398A69-8366-4E89-ABD4-8967EEB92782}" type="slidenum">
              <a:rPr kumimoji="0" lang="sv-SE" altLang="sv-SE" smtClean="0">
                <a:latin typeface="Verdana" pitchFamily="34" charset="0"/>
              </a:rPr>
              <a:pPr>
                <a:spcBef>
                  <a:spcPct val="0"/>
                </a:spcBef>
              </a:pPr>
              <a:t>23</a:t>
            </a:fld>
            <a:endParaRPr kumimoji="0" lang="sv-SE" altLang="sv-SE">
              <a:latin typeface="Verdana"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Medlemskriterier i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Återförsäljarna</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Medlemmarna ska följa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tio principer för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Det finns också andra kriterier som ska följas.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Medlemskriterier för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-butiker (Världsbutiker eller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Shop):</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-butiken ska informera kunder och besökare om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produktens ursprung och producenterna. Den ska stödja kampanjer från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Återförsäljarna och WFTO samt gärna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Advocacy</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Office och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Fairtrade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Sverige.</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-butiken ska bidra med utbildning och fortbildning om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produkter, producenter och säljtekniker till sin personal (avlönad och volontärer).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-butiken ska ha en transparent ekonomisk rapportering. Delar av överskottet ska användas för att utveckla verksamheten och förbättra medvetenheten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om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samt skapa mer hållbara marknader för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-producenter.  </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53863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F5398A69-8366-4E89-ABD4-8967EEB92782}" type="slidenum">
              <a:rPr kumimoji="0" lang="sv-SE" altLang="sv-SE" smtClean="0">
                <a:latin typeface="Verdana" pitchFamily="34" charset="0"/>
              </a:rPr>
              <a:pPr>
                <a:spcBef>
                  <a:spcPct val="0"/>
                </a:spcBef>
              </a:pPr>
              <a:t>24</a:t>
            </a:fld>
            <a:endParaRPr kumimoji="0" lang="sv-SE" altLang="sv-SE">
              <a:latin typeface="Verdana"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sv-SE" sz="1800" b="1" kern="1200" dirty="0">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Arial Unicode MS"/>
              </a:rPr>
              <a:t>Medlemskriterier för Övriga Fair </a:t>
            </a:r>
            <a:r>
              <a:rPr lang="sv-SE" sz="1800" b="1" kern="1200" dirty="0" err="1">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Arial Unicode MS"/>
              </a:rPr>
              <a:t>Trade</a:t>
            </a:r>
            <a:r>
              <a:rPr lang="sv-SE" sz="1800" b="1" kern="1200" dirty="0">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Arial Unicode MS"/>
              </a:rPr>
              <a:t>-återförsäljare:</a:t>
            </a:r>
            <a:br>
              <a:rPr lang="sv-SE" sz="1800" b="1" kern="1200" dirty="0">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Arial Unicode MS"/>
              </a:rPr>
            </a:br>
            <a:r>
              <a:rPr lang="sv-SE" sz="1800" kern="1200" dirty="0">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Arial Unicode MS"/>
              </a:rPr>
              <a:t>Övriga Fair </a:t>
            </a:r>
            <a:r>
              <a:rPr lang="sv-SE" sz="1800" kern="1200" dirty="0" err="1">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Arial Unicode MS"/>
              </a:rPr>
              <a:t>Trade</a:t>
            </a:r>
            <a:r>
              <a:rPr lang="sv-SE" sz="1800" kern="1200" dirty="0">
                <a:ln>
                  <a:noFill/>
                </a:ln>
                <a:solidFill>
                  <a:srgbClr val="000000"/>
                </a:solidFill>
                <a:effectLst/>
                <a:uFill>
                  <a:solidFill>
                    <a:srgbClr val="000000"/>
                  </a:solidFill>
                </a:uFill>
                <a:latin typeface="Segoe UI" panose="020B0502040204020203" pitchFamily="34" charset="0"/>
                <a:ea typeface="Calibri" panose="020F0502020204030204" pitchFamily="34" charset="0"/>
                <a:cs typeface="Arial Unicode MS"/>
              </a:rPr>
              <a:t>-återförsäljare ska utifrån sina förutsättningar så långt möjligt följa dessa kriterier: </a:t>
            </a:r>
            <a:endParaRPr lang="sv-SE"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Arbeta enligt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WFTO:s</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10 principer för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Vara en bra/professionell marknadsplats för producenter och lägga stor vikt vid varornas presentation samt personalens attityder och kunskaper.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Informera kunder och besökare om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produktens ursprung och producenterna. Stödja kampanjer från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Återförsäljarna och </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WFTO samt gärna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Advocacy</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Office och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Fairtrade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Sverige.</a:t>
            </a:r>
            <a:b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Times New Roman" panose="02020603050405020304" pitchFamily="18" charset="0"/>
              <a:buChar char="-"/>
            </a:pP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Bidra med utbildning och fortbildning om Fair </a:t>
            </a:r>
            <a:r>
              <a:rPr lang="sv-SE" sz="1800" kern="1200" dirty="0" err="1">
                <a:effectLst/>
                <a:latin typeface="Segoe UI" panose="020B0502040204020203" pitchFamily="34" charset="0"/>
                <a:ea typeface="Times New Roman" panose="02020603050405020304" pitchFamily="18" charset="0"/>
                <a:cs typeface="Times New Roman" panose="02020603050405020304" pitchFamily="18" charset="0"/>
              </a:rPr>
              <a:t>Trade</a:t>
            </a:r>
            <a:r>
              <a:rPr lang="sv-SE" sz="1800" kern="1200" dirty="0">
                <a:effectLst/>
                <a:latin typeface="Segoe UI" panose="020B0502040204020203" pitchFamily="34" charset="0"/>
                <a:ea typeface="Times New Roman" panose="02020603050405020304" pitchFamily="18" charset="0"/>
                <a:cs typeface="Times New Roman" panose="02020603050405020304" pitchFamily="18" charset="0"/>
              </a:rPr>
              <a:t>, produkter, producenter och säljtekniker till sin personal (avlönad och volontärer).</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36877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a:ln/>
        </p:spPr>
      </p:sp>
      <p:sp>
        <p:nvSpPr>
          <p:cNvPr id="5734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1200" b="1" kern="1200" dirty="0">
                <a:solidFill>
                  <a:schemeClr val="tx1"/>
                </a:solidFill>
                <a:effectLst/>
                <a:latin typeface="+mn-lt"/>
                <a:ea typeface="+mn-ea"/>
                <a:cs typeface="+mn-cs"/>
              </a:rPr>
              <a:t>Utåtriktade aktiviteter  som återkommer varje år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Här är exempel på aktiviteter där organisationen Fair Trade Återförsäljarnas medlemmar är aktiva, vilket internationellt ofta benämns </a:t>
            </a:r>
            <a:r>
              <a:rPr lang="sv-SE" sz="1200" i="1" kern="1200" dirty="0" err="1">
                <a:solidFill>
                  <a:schemeClr val="tx1"/>
                </a:solidFill>
                <a:effectLst/>
                <a:latin typeface="+mn-lt"/>
                <a:ea typeface="+mn-ea"/>
                <a:cs typeface="+mn-cs"/>
              </a:rPr>
              <a:t>Advocacy</a:t>
            </a:r>
            <a:r>
              <a:rPr lang="sv-SE" sz="1200" i="1" kern="1200" dirty="0">
                <a:solidFill>
                  <a:schemeClr val="tx1"/>
                </a:solidFill>
                <a:effectLst/>
                <a:latin typeface="+mn-lt"/>
                <a:ea typeface="+mn-ea"/>
                <a:cs typeface="+mn-cs"/>
              </a:rPr>
              <a:t> W</a:t>
            </a:r>
            <a:r>
              <a:rPr lang="sv-SE" sz="1200" i="1" kern="1200">
                <a:solidFill>
                  <a:schemeClr val="tx1"/>
                </a:solidFill>
                <a:effectLst/>
                <a:latin typeface="+mn-lt"/>
                <a:ea typeface="+mn-ea"/>
                <a:cs typeface="+mn-cs"/>
              </a:rPr>
              <a:t>ork</a:t>
            </a:r>
            <a:r>
              <a:rPr lang="sv-SE" sz="1200" kern="1200" dirty="0">
                <a:solidFill>
                  <a:schemeClr val="tx1"/>
                </a:solidFill>
                <a:effectLst/>
                <a:latin typeface="+mn-lt"/>
                <a:ea typeface="+mn-ea"/>
                <a:cs typeface="+mn-cs"/>
              </a:rPr>
              <a:t>. </a:t>
            </a:r>
          </a:p>
          <a:p>
            <a:endParaRPr lang="sv-SE" altLang="sv-SE" dirty="0">
              <a:latin typeface="Arial" pitchFamily="34" charset="0"/>
            </a:endParaRPr>
          </a:p>
        </p:txBody>
      </p:sp>
      <p:sp>
        <p:nvSpPr>
          <p:cNvPr id="5734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DA48FF59-B78F-47BF-87FF-E9EA8D1E8961}" type="slidenum">
              <a:rPr kumimoji="0" lang="en-AU" altLang="sv-SE" smtClean="0">
                <a:latin typeface="Verdana" pitchFamily="34" charset="0"/>
              </a:rPr>
              <a:pPr>
                <a:spcBef>
                  <a:spcPct val="0"/>
                </a:spcBef>
              </a:pPr>
              <a:t>25</a:t>
            </a:fld>
            <a:endParaRPr kumimoji="0" lang="en-AU" altLang="sv-SE">
              <a:latin typeface="Verdana" pitchFamily="34" charset="0"/>
            </a:endParaRPr>
          </a:p>
        </p:txBody>
      </p:sp>
    </p:spTree>
    <p:extLst>
      <p:ext uri="{BB962C8B-B14F-4D97-AF65-F5344CB8AC3E}">
        <p14:creationId xmlns:p14="http://schemas.microsoft.com/office/powerpoint/2010/main" val="4136117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a:ln/>
        </p:spPr>
      </p:sp>
      <p:sp>
        <p:nvSpPr>
          <p:cNvPr id="5734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1800" b="1" kern="1200" dirty="0">
                <a:effectLst/>
                <a:latin typeface="Segoe UI" panose="020B0502040204020203" pitchFamily="34" charset="0"/>
                <a:ea typeface="Calibri" panose="020F0502020204030204" pitchFamily="34" charset="0"/>
              </a:rPr>
              <a:t>Kontakt med Organisationen Fair </a:t>
            </a:r>
            <a:r>
              <a:rPr lang="sv-SE" sz="1800" b="1" kern="1200" dirty="0" err="1">
                <a:effectLst/>
                <a:latin typeface="Segoe UI" panose="020B0502040204020203" pitchFamily="34" charset="0"/>
                <a:ea typeface="Calibri" panose="020F0502020204030204" pitchFamily="34" charset="0"/>
              </a:rPr>
              <a:t>Trade</a:t>
            </a:r>
            <a:r>
              <a:rPr lang="sv-SE" sz="1800" b="1" kern="1200" dirty="0">
                <a:effectLst/>
                <a:latin typeface="Segoe UI" panose="020B0502040204020203" pitchFamily="34" charset="0"/>
                <a:ea typeface="Calibri" panose="020F0502020204030204" pitchFamily="34" charset="0"/>
              </a:rPr>
              <a:t> Återförsäljarna </a:t>
            </a:r>
            <a:endParaRPr lang="sv-SE" altLang="sv-SE" b="1" dirty="0">
              <a:latin typeface="Arial" pitchFamily="34" charset="0"/>
            </a:endParaRPr>
          </a:p>
          <a:p>
            <a:endParaRPr lang="sv-SE" altLang="sv-SE" dirty="0">
              <a:latin typeface="Arial" pitchFamily="34" charset="0"/>
            </a:endParaRPr>
          </a:p>
        </p:txBody>
      </p:sp>
      <p:sp>
        <p:nvSpPr>
          <p:cNvPr id="5734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DA48FF59-B78F-47BF-87FF-E9EA8D1E8961}" type="slidenum">
              <a:rPr kumimoji="0" lang="en-AU" altLang="sv-SE" smtClean="0">
                <a:latin typeface="Verdana" pitchFamily="34" charset="0"/>
              </a:rPr>
              <a:pPr>
                <a:spcBef>
                  <a:spcPct val="0"/>
                </a:spcBef>
              </a:pPr>
              <a:t>26</a:t>
            </a:fld>
            <a:endParaRPr kumimoji="0" lang="en-AU" altLang="sv-SE">
              <a:latin typeface="Verdana" pitchFamily="34" charset="0"/>
            </a:endParaRPr>
          </a:p>
        </p:txBody>
      </p:sp>
    </p:spTree>
    <p:extLst>
      <p:ext uri="{BB962C8B-B14F-4D97-AF65-F5344CB8AC3E}">
        <p14:creationId xmlns:p14="http://schemas.microsoft.com/office/powerpoint/2010/main" val="413611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58C15C77-352C-482D-B650-093D32136C30}" type="slidenum">
              <a:rPr kumimoji="0" lang="sv-SE" altLang="sv-SE" smtClean="0">
                <a:latin typeface="Verdana" pitchFamily="34" charset="0"/>
              </a:rPr>
              <a:pPr>
                <a:spcBef>
                  <a:spcPct val="0"/>
                </a:spcBef>
              </a:pPr>
              <a:t>3</a:t>
            </a:fld>
            <a:endParaRPr kumimoji="0" lang="sv-SE" altLang="sv-SE">
              <a:latin typeface="Verdana"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Innehåll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Vi gör en historisk tillbakablick på rättvis handelsrörelsen. Vi fortsätter med en genomgång av vad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innebär.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Till sist beskriver vi vilka aktörer som finns inom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rörelsen - på internationell, nationell och lokal nivå.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148616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0DC50046-4A44-4730-810C-99B9DF517499}" type="slidenum">
              <a:rPr kumimoji="0" lang="sv-SE" altLang="sv-SE" smtClean="0">
                <a:latin typeface="Verdana" pitchFamily="34" charset="0"/>
              </a:rPr>
              <a:pPr>
                <a:spcBef>
                  <a:spcPct val="0"/>
                </a:spcBef>
              </a:pPr>
              <a:t>4</a:t>
            </a:fld>
            <a:endParaRPr kumimoji="0" lang="sv-SE" altLang="sv-SE">
              <a:latin typeface="Verdana"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-rörelsens internationella aktörer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Innan vi börjar den historiska tillbakablicken är det bra att känna till aktörerna på global nivå.</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Det finns det två internationella aktörer</a:t>
            </a:r>
            <a:r>
              <a:rPr lang="sv-SE" sz="1800" b="1" i="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som verkar för rättvis handel. Inom World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Organization</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(WFTO), som bildades 1989,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skrivs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med två ord.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International bildades 1997 och där skrivs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med ett ord.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På bilden ser vi de två organisationernas logotyper. Organisationerna har runda logotyper medan de logotyper som används vid märkningen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av produkter är rektangulära. Vi återkommer till märkningen längre fram.</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271017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1E19FF90-4BDA-4028-AF06-A13AA026909B}" type="slidenum">
              <a:rPr kumimoji="0" lang="sv-SE" altLang="sv-SE" smtClean="0">
                <a:latin typeface="Verdana" pitchFamily="34" charset="0"/>
              </a:rPr>
              <a:pPr>
                <a:spcBef>
                  <a:spcPct val="0"/>
                </a:spcBef>
              </a:pPr>
              <a:t>5</a:t>
            </a:fld>
            <a:endParaRPr kumimoji="0" lang="sv-SE" altLang="sv-SE">
              <a:latin typeface="Verdana"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rPr>
              <a:t>Historisk tillbakablick i 6 bilder!</a:t>
            </a:r>
            <a:endParaRPr lang="sv-SE" sz="1800" b="1"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1" kern="1200" dirty="0">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Historia –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(1)</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Redan på 40-talet uppstod organisationer som använde handel som, en del av, eller som alternativ till bistånds- eller välgörenhetsarbete. I USA är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Ten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Thousand</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villages</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ett</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exempel på en sådan organisation. De har fortfarande ett nätverk av butiker i Nordamerika. I Sverige var Individuell Människohjälp (IM) en föregångare som på liknande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sätt använde handel med hantverks-produkter som en del av återupprättandet av lokalsamhällen i Europa efter kriget.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Storbritannien och Nederländerna uppstod på 1950-talet flera importorganisationer ofta kopplade till olika kyrkors missions- och biståndsprojekt.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Efter 1960-talets biståndsfokus i den allmänna debatten kom på 1970-talet en debatt att handel var viktigare än bistånd och begreppet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not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aid</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föddes.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Där lyfte man fram att det var viktigare att utveckla handeln än att ge bistånd.  Samtidigt kritiserades handeln för att vara orättvis till de rika ländernas fördel.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Den bedrevs helt på de rika ländernas villkor.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Sverige har det från slutet av 1960-talet funnits två olika traditioner sida vid sida som verkat för en schysstare handel. Ibland har de samverkat.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Den alternativa handelsrörelsen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Sverige hade sitt ursprung från olika kyrkor.  Det startades U-landsbodar och i många fall kom dessa eldsjälar från verksamheter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någon kyrka eller församling. Försäljningen skedde ofta i någon kyrka eller privat t.ex. via någon tidigare biståndsarbetare eller missionär.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Den kristna aktionsgruppen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Brödet och fiskarna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som bildades 1972 öppnade två år senare en U-</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landsbod</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Västerås (se bilden).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Butiken Amos i Arboga startade 1979. Klotet i Lund startade 1983 och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Globalen</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 Uppsala 1984.</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Den andra traditionen kom från den tidens </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solidaritets-rörelser</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som var först med att etablera butiker. Den första,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Alternativ Handel,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öppnades</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Göteborg 1969 och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därefter öppnades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Handelsfront</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och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Solidarisk Handel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Stockholm. Dessa butiker var också importorganisationer som sålde varor vidare till andra återförsäljare.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Inom den solidariska handeln var det viktigt vilka länder man handlade med och inom vilka former produktionen skedde.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Inom båda dessa verksamheter/traditioner hade man två uppdrag – att sälja varor och att informera om produkternas ursprung och producenterna som hade tillverkat varorna.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Läs mer vid nästa bild.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71997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AA3FA0FA-7E71-4279-ABAE-395F1D0D6420}" type="slidenum">
              <a:rPr kumimoji="0" lang="sv-SE" altLang="sv-SE" smtClean="0">
                <a:latin typeface="Verdana" pitchFamily="34" charset="0"/>
              </a:rPr>
              <a:pPr>
                <a:spcBef>
                  <a:spcPct val="0"/>
                </a:spcBef>
              </a:pPr>
              <a:t>6</a:t>
            </a:fld>
            <a:endParaRPr kumimoji="0" lang="sv-SE" altLang="sv-SE">
              <a:latin typeface="Verdana"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Historia –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(2)</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Under 1970-talet började man alltså tala om alternativ </a:t>
            </a:r>
            <a:r>
              <a:rPr lang="sv-SE" sz="1800" u="sng" kern="1200" dirty="0">
                <a:effectLst/>
                <a:latin typeface="Segoe UI" panose="020B0502040204020203" pitchFamily="34" charset="0"/>
                <a:ea typeface="Calibri" panose="020F0502020204030204" pitchFamily="34" charset="0"/>
                <a:cs typeface="Times New Roman" panose="02020603050405020304" pitchFamily="18" charset="0"/>
              </a:rPr>
              <a:t>och</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solidarisk handel. Man ville förtydliga att den solidariska handeln var ett alternativ till den vanliga handeln.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första hand riktades kritik mot de stora multinationella företagen och deras sätt att bedriva handel som uppfattades som djupt orättvis. Det handlade också om kritik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mot en internationell handelsordning som försvårade handeln med produkter från fattiga s.k. u-länder som hade svårt att få tillträde till vår marknad på grund av tullar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och andra handelshinder. Det var en mycket politisk tid och de länder man främst ville stödja var de socialistiska, t.ex. Kina, Vietnam och Tanzania.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Det startades flera importorganisationer som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Handelsfront, Asienkompaniet, Solidarisk handel, Alternativ handel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och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Tanzaniaimport</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Importorganisationernas syfte var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att bryta förhärskande handelsmönster som man ansåg förtryckte lokalbefolkningen i utvecklingsländerna</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1976 bildades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Sackeus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av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Diakonia</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(som då hette Frikyrkan hjälper) för att i första hand förse kyrkor och U-landsbodar med varor (livsmedel och hantverk).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Tio år senare blev Svenska Kyrkans Mission och Lutherhjälpen delägare i Sackeus som då blev ett aktiebolag.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Sedan 2001 är det mexikanska kaffekooperativet UCIRI delägare i Sackeus. Sackeus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Company) numera privatägt.</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Afrikagrupperna</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startade import och försäljning i början på 1980-talet. Det fungerade som ett komplement till bojkotterna mot Sydafrika och fokuserade på grannländerna.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The House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of</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Fair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startades 2001 av Världsbutikerna (Organisationen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Återförsäljarna) och Alternativ Handel i Göteborg för att säkerställa import av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rättvist handlat hantverk till sin försäljning. Det var i samband med att Sackeus privatiserades och bara fokuserade på livsmedel.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en-US"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I </a:t>
            </a:r>
            <a:r>
              <a:rPr lang="en-US" sz="1800" kern="1200" dirty="0" err="1">
                <a:effectLst/>
                <a:latin typeface="Segoe UI" panose="020B0502040204020203" pitchFamily="34" charset="0"/>
                <a:ea typeface="Calibri" panose="020F0502020204030204" pitchFamily="34" charset="0"/>
                <a:cs typeface="Times New Roman" panose="02020603050405020304" pitchFamily="18" charset="0"/>
              </a:rPr>
              <a:t>augusti</a:t>
            </a: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2018 </a:t>
            </a:r>
            <a:r>
              <a:rPr lang="en-US" sz="1800" kern="1200" dirty="0" err="1">
                <a:effectLst/>
                <a:latin typeface="Segoe UI" panose="020B0502040204020203" pitchFamily="34" charset="0"/>
                <a:ea typeface="Calibri" panose="020F0502020204030204" pitchFamily="34" charset="0"/>
                <a:cs typeface="Times New Roman" panose="02020603050405020304" pitchFamily="18" charset="0"/>
              </a:rPr>
              <a:t>inkluderades</a:t>
            </a: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The House of Fair Trade </a:t>
            </a:r>
            <a:r>
              <a:rPr lang="en-US" sz="1800" kern="1200" dirty="0" err="1">
                <a:effectLst/>
                <a:latin typeface="Segoe UI" panose="020B0502040204020203" pitchFamily="34" charset="0"/>
                <a:ea typeface="Calibri" panose="020F0502020204030204" pitchFamily="34" charset="0"/>
                <a:cs typeface="Times New Roman" panose="02020603050405020304" pitchFamily="18" charset="0"/>
              </a:rPr>
              <a:t>i</a:t>
            </a: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Divine Chocolate Ltd </a:t>
            </a:r>
            <a:r>
              <a:rPr lang="en-US" sz="1800" kern="1200" dirty="0" err="1">
                <a:effectLst/>
                <a:latin typeface="Segoe UI" panose="020B0502040204020203" pitchFamily="34" charset="0"/>
                <a:ea typeface="Calibri" panose="020F0502020204030204" pitchFamily="34" charset="0"/>
                <a:cs typeface="Times New Roman" panose="02020603050405020304" pitchFamily="18" charset="0"/>
              </a:rPr>
              <a:t>och</a:t>
            </a: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en-US" sz="1800" kern="1200" dirty="0" err="1">
                <a:effectLst/>
                <a:latin typeface="Segoe UI" panose="020B0502040204020203" pitchFamily="34" charset="0"/>
                <a:ea typeface="Calibri" panose="020F0502020204030204" pitchFamily="34" charset="0"/>
                <a:cs typeface="Times New Roman" panose="02020603050405020304" pitchFamily="18" charset="0"/>
              </a:rPr>
              <a:t>bildade</a:t>
            </a:r>
            <a:r>
              <a:rPr lang="en-US" sz="1800" kern="1200" dirty="0">
                <a:effectLst/>
                <a:latin typeface="Segoe UI" panose="020B0502040204020203" pitchFamily="34" charset="0"/>
                <a:ea typeface="Calibri" panose="020F0502020204030204" pitchFamily="34" charset="0"/>
                <a:cs typeface="Times New Roman" panose="02020603050405020304" pitchFamily="18" charset="0"/>
              </a:rPr>
              <a:t> Divine Chocolate Scandinavia AB.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rPr>
              <a:t>Från hösten 2021 satsar </a:t>
            </a:r>
            <a:r>
              <a:rPr lang="sv-SE" sz="1800" i="1" kern="1200" dirty="0" err="1">
                <a:effectLst/>
                <a:latin typeface="Segoe UI" panose="020B0502040204020203" pitchFamily="34" charset="0"/>
                <a:ea typeface="Calibri" panose="020F0502020204030204" pitchFamily="34" charset="0"/>
              </a:rPr>
              <a:t>Divine</a:t>
            </a:r>
            <a:r>
              <a:rPr lang="sv-SE" sz="1800" i="1" kern="1200" dirty="0">
                <a:effectLst/>
                <a:latin typeface="Segoe UI" panose="020B0502040204020203" pitchFamily="34" charset="0"/>
                <a:ea typeface="Calibri" panose="020F0502020204030204" pitchFamily="34" charset="0"/>
              </a:rPr>
              <a:t> Chocolate Scandinavia</a:t>
            </a:r>
            <a:r>
              <a:rPr lang="sv-SE" sz="1800" kern="1200" dirty="0">
                <a:effectLst/>
                <a:latin typeface="Segoe UI" panose="020B0502040204020203" pitchFamily="34" charset="0"/>
                <a:ea typeface="Calibri" panose="020F0502020204030204" pitchFamily="34" charset="0"/>
              </a:rPr>
              <a:t> huvud-</a:t>
            </a:r>
            <a:r>
              <a:rPr lang="sv-SE" sz="1800" kern="1200" dirty="0" err="1">
                <a:effectLst/>
                <a:latin typeface="Segoe UI" panose="020B0502040204020203" pitchFamily="34" charset="0"/>
                <a:ea typeface="Calibri" panose="020F0502020204030204" pitchFamily="34" charset="0"/>
              </a:rPr>
              <a:t>sakligen</a:t>
            </a:r>
            <a:r>
              <a:rPr lang="sv-SE" sz="1800" kern="1200" dirty="0">
                <a:effectLst/>
                <a:latin typeface="Segoe UI" panose="020B0502040204020203" pitchFamily="34" charset="0"/>
                <a:ea typeface="Calibri" panose="020F0502020204030204" pitchFamily="34" charset="0"/>
              </a:rPr>
              <a:t> på chokladprodukterna. Hantverket har utgått ur sortimentet.</a:t>
            </a:r>
            <a:br>
              <a:rPr lang="sv-SE" sz="1800" kern="1200" dirty="0">
                <a:effectLst/>
                <a:latin typeface="Segoe UI" panose="020B0502040204020203" pitchFamily="34" charset="0"/>
                <a:ea typeface="Calibri" panose="020F0502020204030204" pitchFamily="34" charset="0"/>
              </a:rPr>
            </a:br>
            <a:r>
              <a:rPr lang="sv-SE" sz="1800" b="0" i="0" kern="1200" dirty="0">
                <a:effectLst/>
                <a:latin typeface="Segoe UI" panose="020B0502040204020203" pitchFamily="34" charset="0"/>
                <a:ea typeface="Calibri" panose="020F0502020204030204" pitchFamily="34" charset="0"/>
              </a:rPr>
              <a:t>K</a:t>
            </a:r>
            <a:r>
              <a:rPr lang="sv-SE" sz="1800" b="0" i="0" kern="1200" dirty="0">
                <a:effectLst/>
                <a:latin typeface="Segoe UI" panose="020B0502040204020203" pitchFamily="34" charset="0"/>
                <a:ea typeface="Calibri" panose="020F0502020204030204" pitchFamily="34" charset="0"/>
                <a:cs typeface="Times New Roman" panose="02020603050405020304" pitchFamily="18" charset="0"/>
              </a:rPr>
              <a:t>akaobönderna i kooperativet </a:t>
            </a:r>
            <a:r>
              <a:rPr lang="sv-SE" sz="1800" b="0" i="0" kern="1200" dirty="0" err="1">
                <a:effectLst/>
                <a:latin typeface="Segoe UI" panose="020B0502040204020203" pitchFamily="34" charset="0"/>
                <a:ea typeface="Calibri" panose="020F0502020204030204" pitchFamily="34" charset="0"/>
                <a:cs typeface="Times New Roman" panose="02020603050405020304" pitchFamily="18" charset="0"/>
              </a:rPr>
              <a:t>Kuapa</a:t>
            </a:r>
            <a:r>
              <a:rPr lang="sv-SE" sz="1800" b="0" i="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b="0" i="0" kern="1200" dirty="0" err="1">
                <a:effectLst/>
                <a:latin typeface="Segoe UI" panose="020B0502040204020203" pitchFamily="34" charset="0"/>
                <a:ea typeface="Calibri" panose="020F0502020204030204" pitchFamily="34" charset="0"/>
                <a:cs typeface="Times New Roman" panose="02020603050405020304" pitchFamily="18" charset="0"/>
              </a:rPr>
              <a:t>Kokoo</a:t>
            </a:r>
            <a:r>
              <a:rPr lang="sv-SE" sz="1800" b="0" i="0" kern="1200" dirty="0">
                <a:effectLst/>
                <a:latin typeface="Segoe UI" panose="020B0502040204020203" pitchFamily="34" charset="0"/>
                <a:ea typeface="Calibri" panose="020F0502020204030204" pitchFamily="34" charset="0"/>
                <a:cs typeface="Times New Roman" panose="02020603050405020304" pitchFamily="18" charset="0"/>
              </a:rPr>
              <a:t> i Ghana äger 20 % av </a:t>
            </a:r>
            <a:r>
              <a:rPr lang="sv-SE" sz="1800" b="0" i="0" kern="1200" dirty="0" err="1">
                <a:effectLst/>
                <a:latin typeface="Segoe UI" panose="020B0502040204020203" pitchFamily="34" charset="0"/>
                <a:ea typeface="Calibri" panose="020F0502020204030204" pitchFamily="34" charset="0"/>
                <a:cs typeface="Times New Roman" panose="02020603050405020304" pitchFamily="18" charset="0"/>
              </a:rPr>
              <a:t>Divine</a:t>
            </a:r>
            <a:r>
              <a:rPr lang="sv-SE" sz="1800" b="0" i="0" kern="1200" dirty="0">
                <a:effectLst/>
                <a:latin typeface="Segoe UI" panose="020B0502040204020203" pitchFamily="34" charset="0"/>
                <a:ea typeface="Calibri" panose="020F0502020204030204" pitchFamily="34" charset="0"/>
                <a:cs typeface="Times New Roman" panose="02020603050405020304" pitchFamily="18" charset="0"/>
              </a:rPr>
              <a:t> Chocolate Ltd. De har representation i företaget som motsvarar ett ägande på 40 % </a:t>
            </a:r>
            <a:br>
              <a:rPr lang="sv-SE" sz="1800" b="0" i="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0" i="0" kern="1200" dirty="0">
                <a:effectLst/>
                <a:latin typeface="Segoe UI" panose="020B0502040204020203" pitchFamily="34" charset="0"/>
                <a:ea typeface="Calibri" panose="020F0502020204030204" pitchFamily="34" charset="0"/>
                <a:cs typeface="Times New Roman" panose="02020603050405020304" pitchFamily="18" charset="0"/>
              </a:rPr>
              <a:t>vilket är den andel de ägde innan företaget omstrukturerades.</a:t>
            </a:r>
            <a:endParaRPr lang="sv-SE" sz="1800" b="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58599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1DDE967A-5A63-44F2-9EA8-A7A812BC04BA}" type="slidenum">
              <a:rPr kumimoji="0" lang="sv-SE" altLang="sv-SE" smtClean="0">
                <a:latin typeface="Verdana" pitchFamily="34" charset="0"/>
              </a:rPr>
              <a:pPr>
                <a:spcBef>
                  <a:spcPct val="0"/>
                </a:spcBef>
              </a:pPr>
              <a:t>7</a:t>
            </a:fld>
            <a:endParaRPr kumimoji="0" lang="sv-SE" altLang="sv-SE">
              <a:latin typeface="Verdana"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Historia –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(3)</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En ny förskjutning av fokus inom rättvis handelsrörelsen kom vid skiftet mellan 1980- och 90-talet då fokus flyttades från handelsvillkor till att mer handla om villkor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för dem som producerade varorna. Barnarbete inom t.ex. matt- och textilproduktion hade uppmärksammats och det blev viktigare att produktionen skedde under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schyssta arbetsvillkor - utan barnarbete. Flera företag började utforma etiska koder inom handeln. Mot slutet av 1990-talet blev också miljön en viktig aspekt inom Rättvis handel.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Producenterna betonade att det viktigaste för dem var en ökad försäljning så att deras ekonomiska situation kunde förbättras. Det handlade då mer om produktutveckling och marknadsföring. Varorna måste kunna konkurrera med vanliga varor i den konventionella handeln. Det behövdes bättre samordning och gemensamma kriterier för de olika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aktörerna inom den rättvisa handelskedjan.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U-landsbodarnas informella nätverkssamarbete organiserades och den nationella föreningen U-sam bildades 1986. På internationell nivå bildades 1989 International Federation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of</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Alternative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(IFAT). IFAT är föregångaren till WFTO. 1997 blev U-landsbodarna samarbetsförening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Världsbutikerna för Rättvis Handel</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och butikerna/ medlemmarna övergick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till att heta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Världsbutiker.</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287128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5DBC284A-85A7-48E3-A873-3B0A0FEE948D}" type="slidenum">
              <a:rPr kumimoji="0" lang="sv-SE" altLang="sv-SE" smtClean="0">
                <a:latin typeface="Verdana" pitchFamily="34" charset="0"/>
              </a:rPr>
              <a:pPr>
                <a:spcBef>
                  <a:spcPct val="0"/>
                </a:spcBef>
              </a:pPr>
              <a:t>8</a:t>
            </a:fld>
            <a:endParaRPr kumimoji="0" lang="sv-SE" altLang="sv-SE">
              <a:latin typeface="Verdana"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Historia –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(4)</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Under 1990-talet började begreppet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användas i internationella sammanhang. I Sverige användes dock begreppet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Rättvis Handel.</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december 2001 antog de internationella organisationerna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World Fair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Organization</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(WFTO)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och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Fairtrade</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International,</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en gemensam definition av rättvis handel.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Därefter har definitionen erkänts av Europaparlamentet (2006), Europeiska ekonomiska och sociala kommittén (2009) och Europeiska kommissionen (2009).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Den gemensamma definitionen är: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”Rättvis handel är ett handelssamarbete, baserat på dialog, öppenhet och respekt som verkar för en rättvisare världshandel. Det bidrar till hållbar utveckling genom </a:t>
            </a:r>
            <a:b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att erbjuda bättre handelsvillkor och garantera rättigheter för marginaliserade producenter och arbetare - framförallt i Syd. Organisationer för rättvis handel med stöd </a:t>
            </a:r>
            <a:b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av konsumenter arbetar aktivt med att stödja producenter, att öka medvetenheten och kampanjarbete för förändringar i de regler och den praxis som reglerar den </a:t>
            </a:r>
            <a:b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konventionella internationella handeln.”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highlight>
                  <a:srgbClr val="FFFF00"/>
                </a:highligh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Som komplement till den gemensamma definitionen har man utarbetat </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International Fair </a:t>
            </a:r>
            <a:r>
              <a:rPr lang="sv-SE" sz="1800" i="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i="1" kern="1200" dirty="0">
                <a:effectLst/>
                <a:latin typeface="Segoe UI" panose="020B0502040204020203" pitchFamily="34" charset="0"/>
                <a:ea typeface="Calibri" panose="020F0502020204030204" pitchFamily="34" charset="0"/>
                <a:cs typeface="Times New Roman" panose="02020603050405020304" pitchFamily="18" charset="0"/>
              </a:rPr>
              <a:t> Charter</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som idag stöttas av många aktörer inom rättvis världshandel.</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Fördjupning:</a:t>
            </a:r>
            <a: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 </a:t>
            </a:r>
            <a:b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Om Fair </a:t>
            </a:r>
            <a:r>
              <a:rPr lang="sv-SE" sz="1800" kern="1200" dirty="0" err="1">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 Charter.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u="sng" kern="1200" dirty="0">
                <a:solidFill>
                  <a:srgbClr val="0563C1"/>
                </a:solidFill>
                <a:effectLst/>
                <a:highlight>
                  <a:srgbClr val="FF00FF"/>
                </a:highlight>
                <a:latin typeface="Segoe UI" panose="020B0502040204020203" pitchFamily="34" charset="0"/>
                <a:ea typeface="Calibri" panose="020F0502020204030204" pitchFamily="34" charset="0"/>
                <a:cs typeface="Times New Roman" panose="02020603050405020304" pitchFamily="18" charset="0"/>
                <a:hlinkClick r:id="rId3"/>
              </a:rPr>
              <a:t>https://www.fair-trade.website/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Här finns ett dokument (på engelska, presenterat </a:t>
            </a:r>
            <a:b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2018-09-25) som beskriver utvecklingen av arbetet samt Fair </a:t>
            </a:r>
            <a:r>
              <a:rPr lang="sv-SE" sz="1800" kern="1200" dirty="0" err="1">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highlight>
                  <a:srgbClr val="FF00FF"/>
                </a:highlight>
                <a:latin typeface="Segoe UI" panose="020B0502040204020203" pitchFamily="34" charset="0"/>
                <a:ea typeface="Calibri" panose="020F0502020204030204" pitchFamily="34" charset="0"/>
                <a:cs typeface="Times New Roman" panose="02020603050405020304" pitchFamily="18" charset="0"/>
              </a:rPr>
              <a:t> och de globala hållbarhetsmålen i Agenda 2030.</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u="sng" kern="1200" dirty="0">
                <a:solidFill>
                  <a:srgbClr val="0563C1"/>
                </a:solidFill>
                <a:effectLst/>
                <a:highlight>
                  <a:srgbClr val="FF00FF"/>
                </a:highlight>
                <a:latin typeface="Segoe UI" panose="020B0502040204020203" pitchFamily="34" charset="0"/>
                <a:ea typeface="Calibri" panose="020F0502020204030204" pitchFamily="34" charset="0"/>
                <a:cs typeface="Times New Roman" panose="02020603050405020304" pitchFamily="18" charset="0"/>
                <a:hlinkClick r:id="rId4"/>
              </a:rPr>
              <a:t>https://www.fair-trade.website/the-charter-1</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altLang="sv-SE" dirty="0">
              <a:latin typeface="Arial" pitchFamily="34" charset="0"/>
            </a:endParaRPr>
          </a:p>
        </p:txBody>
      </p:sp>
    </p:spTree>
    <p:extLst>
      <p:ext uri="{BB962C8B-B14F-4D97-AF65-F5344CB8AC3E}">
        <p14:creationId xmlns:p14="http://schemas.microsoft.com/office/powerpoint/2010/main" val="145137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B8D1ACDE-BF29-4E5A-98BD-107FF381CE4D}" type="slidenum">
              <a:rPr kumimoji="0" lang="sv-SE" altLang="sv-SE" smtClean="0">
                <a:latin typeface="Verdana" pitchFamily="34" charset="0"/>
              </a:rPr>
              <a:pPr>
                <a:spcBef>
                  <a:spcPct val="0"/>
                </a:spcBef>
              </a:pPr>
              <a:t>9</a:t>
            </a:fld>
            <a:endParaRPr kumimoji="0" lang="sv-SE" altLang="sv-SE">
              <a:latin typeface="Verdana"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Historia – Fair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(5)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WFTO (f.d. IFAT) grundades alltså 1989. Från maj 2009 används namnet World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Organization</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(WFTO) för organisationen där medlemmarna jobbar för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en rättvisare handel. Medlemmarna är själva producenter från syd, importörer eller återförsäljare. I slutet av 2021 fanns drygt 450 medlemmar i mer än 80 länder.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Organisationen Fair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Trade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Återförsäljarna är medlem.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Medlemmarna följer 10 gemensamma principer och betalar en medlemsavgift till WFTO.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Det runda WFTO-märket är alltså en organisationslogotype som kan användas av medlemmarna.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Medlemmarna samlas i regionala organisationer. För medlemmar i Europa finns underavdelningen WFTO-</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Europe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Titta gärna på kortfilmen om WFTO genom att klicka på WFTO-loggan på bilden. </a:t>
            </a:r>
            <a:b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dirty="0">
                <a:effectLst/>
                <a:latin typeface="Segoe UI" panose="020B0502040204020203" pitchFamily="34" charset="0"/>
                <a:ea typeface="Calibri" panose="020F0502020204030204" pitchFamily="34" charset="0"/>
                <a:cs typeface="Times New Roman" panose="02020603050405020304" pitchFamily="18" charset="0"/>
              </a:rPr>
              <a:t>Filmen är från 2013 men ger en bild av vad WFTO står för.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Medlemmarna kontrollerade tidigare själva hur principerna följdes genom löpande rapporter samt internkontroller.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På producenternas initiativ har det inom WFTO utarbetats en märkning för att få tillgång till en större marknad.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garantisystem liknar det tidigare men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är mer omfattande och krävande på grund av dokumentation och ett system av externa kontroller. När en medlem är godkänd får den använda den nya </a:t>
            </a: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rektangulära</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loggan på sina varor.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Klicka på bilden på producenten för att komma direkt till </a:t>
            </a:r>
            <a:r>
              <a:rPr lang="sv-SE" sz="1800" b="1"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b="1" kern="1200" dirty="0">
                <a:effectLst/>
                <a:latin typeface="Segoe UI" panose="020B0502040204020203" pitchFamily="34" charset="0"/>
                <a:ea typeface="Calibri" panose="020F0502020204030204" pitchFamily="34" charset="0"/>
                <a:cs typeface="Times New Roman" panose="02020603050405020304" pitchFamily="18" charset="0"/>
              </a:rPr>
              <a:t> hemsida. </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Där finns mer att läsa om märkningen.</a:t>
            </a:r>
            <a:br>
              <a:rPr lang="sv-SE" sz="1800" b="1" kern="1200" dirty="0">
                <a:effectLst/>
                <a:highlight>
                  <a:srgbClr val="00FFFF"/>
                </a:highligh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Sedan 2013 har märkningen börjat användas på medlemmarnas varor. Logotypen från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People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Tree</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är ett exempel på märkningen.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I november 2014 kom den första märkta produkten till Sverige. I december 2021 hade 263 medlemmar prövats inom </a:t>
            </a:r>
            <a:r>
              <a:rPr lang="sv-SE" sz="1800" kern="1200" dirty="0" err="1">
                <a:effectLst/>
                <a:latin typeface="Segoe UI" panose="020B0502040204020203" pitchFamily="34" charset="0"/>
                <a:ea typeface="Calibri" panose="020F0502020204030204" pitchFamily="34" charset="0"/>
                <a:cs typeface="Times New Roman" panose="02020603050405020304" pitchFamily="18" charset="0"/>
              </a:rPr>
              <a:t>WFTO:s</a:t>
            </a: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garantisystem </a:t>
            </a:r>
            <a:br>
              <a:rPr lang="sv-SE" sz="1800" kern="1200" dirty="0">
                <a:effectLst/>
                <a:latin typeface="Segoe UI" panose="020B0502040204020203" pitchFamily="34" charset="0"/>
                <a:ea typeface="Calibri" panose="020F0502020204030204" pitchFamily="34" charset="0"/>
                <a:cs typeface="Times New Roman" panose="02020603050405020304" pitchFamily="18" charset="0"/>
              </a:rPr>
            </a:b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och klarat de nya kontrollerna.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1" lang="sv-SE"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00715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75FF148-EFB1-416C-9D42-A155D30D5080}" type="datetime1">
              <a:rPr lang="sv-SE" smtClean="0"/>
              <a:t>2022-11-09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390196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4E06C2F-0FC3-4E1C-A771-C3A2E36384B8}" type="datetime1">
              <a:rPr lang="sv-SE" smtClean="0"/>
              <a:t>2022-11-09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132161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7CD506B-42EA-4A03-A853-12CD06AD82AC}" type="datetime1">
              <a:rPr lang="sv-SE" smtClean="0"/>
              <a:t>2022-11-09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380107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306791" y="414424"/>
            <a:ext cx="1823099" cy="2554545"/>
          </a:xfrm>
        </p:spPr>
        <p:txBody>
          <a:bodyPr/>
          <a:lstStyle/>
          <a:p>
            <a:r>
              <a:rPr lang="sv-SE"/>
              <a:t>Klicka här för att ändra format</a:t>
            </a:r>
          </a:p>
        </p:txBody>
      </p:sp>
      <p:sp>
        <p:nvSpPr>
          <p:cNvPr id="3" name="Platshållare för innehåll 2"/>
          <p:cNvSpPr>
            <a:spLocks noGrp="1"/>
          </p:cNvSpPr>
          <p:nvPr>
            <p:ph sz="half" idx="1"/>
          </p:nvPr>
        </p:nvSpPr>
        <p:spPr>
          <a:xfrm>
            <a:off x="2291431" y="1827168"/>
            <a:ext cx="2860215" cy="36269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5281964" y="1827168"/>
            <a:ext cx="2861572" cy="36269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6773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5FE4569D-6EEF-43E9-B25A-FC78143CCEC4}" type="datetime1">
              <a:rPr lang="sv-SE" smtClean="0"/>
              <a:t>2022-11-09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272872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E14B58-A058-4529-84C0-44236C785696}" type="datetime1">
              <a:rPr lang="sv-SE" smtClean="0"/>
              <a:t>2022-11-09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391252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285DAE5-D492-4657-930C-52CA05CEA576}" type="datetime1">
              <a:rPr lang="sv-SE" smtClean="0"/>
              <a:t>2022-11-09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21128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209CAF3-BA88-4313-8740-4F65BF481890}" type="datetime1">
              <a:rPr lang="sv-SE" smtClean="0"/>
              <a:t>2022-11-09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332176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9A281A1-3879-4233-9B20-C1F29A063081}" type="datetime1">
              <a:rPr lang="sv-SE" smtClean="0"/>
              <a:t>2022-11-09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329473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7B5E19E-B9F5-47EA-91A9-042BF71B8FD7}" type="datetime1">
              <a:rPr lang="sv-SE" smtClean="0"/>
              <a:t>2022-11-09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61930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D99268F-3ECE-48C4-8E0A-864D0C7937ED}" type="datetime1">
              <a:rPr lang="sv-SE" smtClean="0"/>
              <a:t>2022-11-09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23101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6CC3EC7-6320-4D2A-A87B-92B075CA1107}" type="datetime1">
              <a:rPr lang="sv-SE" smtClean="0"/>
              <a:t>2022-11-09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9FB3DB7-6DD1-D740-A87E-6E9C2BFFAB85}" type="slidenum">
              <a:rPr lang="sv-SE" smtClean="0"/>
              <a:t>‹#›</a:t>
            </a:fld>
            <a:endParaRPr lang="sv-SE"/>
          </a:p>
        </p:txBody>
      </p:sp>
    </p:spTree>
    <p:extLst>
      <p:ext uri="{BB962C8B-B14F-4D97-AF65-F5344CB8AC3E}">
        <p14:creationId xmlns:p14="http://schemas.microsoft.com/office/powerpoint/2010/main" val="3562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0E391-2E37-475F-B6BB-E100E7DE25C1}" type="datetime1">
              <a:rPr lang="sv-SE" smtClean="0"/>
              <a:t>2022-11-09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B3DB7-6DD1-D740-A87E-6E9C2BFFAB85}" type="slidenum">
              <a:rPr lang="sv-SE" smtClean="0"/>
              <a:t>‹#›</a:t>
            </a:fld>
            <a:endParaRPr lang="sv-SE"/>
          </a:p>
        </p:txBody>
      </p:sp>
    </p:spTree>
    <p:extLst>
      <p:ext uri="{BB962C8B-B14F-4D97-AF65-F5344CB8AC3E}">
        <p14:creationId xmlns:p14="http://schemas.microsoft.com/office/powerpoint/2010/main" val="1145287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s://www.youtube.com/watch?v=vuNEsibBhb0" TargetMode="Externa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ZYeCwIWze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fairtrade.se/om-fairtrade/sa-funkar-det/markning/" TargetMode="External"/><Relationship Id="rId7" Type="http://schemas.openxmlformats.org/officeDocument/2006/relationships/hyperlink" Target="https://fairtrade.se/om-fairtrade/det-har-ar-fairtrade/ravaror-och-produkter/bomul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hyperlink" Target="https://wfto.com/what-we-do#our-guarantee-system"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pp.coop/" TargetMode="External"/><Relationship Id="rId7" Type="http://schemas.openxmlformats.org/officeDocument/2006/relationships/hyperlink" Target="http://www.fairforlif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naturland.de/en/"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elyn.lk/" TargetMode="External"/><Relationship Id="rId7"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eguale.se/om-eguale/mot-odlarna/uciri/" TargetMode="External"/><Relationship Id="rId5" Type="http://schemas.openxmlformats.org/officeDocument/2006/relationships/hyperlink" Target="https://kuapakokoo.com/" TargetMode="External"/><Relationship Id="rId4" Type="http://schemas.openxmlformats.org/officeDocument/2006/relationships/hyperlink" Target="https://wsdonepa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1HIWgOtjA7c" TargetMode="External"/><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ivinechocolate.se/" TargetMode="External"/><Relationship Id="rId5" Type="http://schemas.openxmlformats.org/officeDocument/2006/relationships/image" Target="../media/image29.jpg"/><Relationship Id="rId4" Type="http://schemas.openxmlformats.org/officeDocument/2006/relationships/hyperlink" Target="http://www.sackeus.s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hammershusfairtrade.dk/" TargetMode="External"/><Relationship Id="rId3" Type="http://schemas.openxmlformats.org/officeDocument/2006/relationships/hyperlink" Target="http://www.youtube.com/watch?v=1HIWgOtjA7c" TargetMode="External"/><Relationship Id="rId7" Type="http://schemas.openxmlformats.org/officeDocument/2006/relationships/hyperlink" Target="https://www.fair-trade-gruppen.d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shop.el-puente.de/" TargetMode="External"/><Relationship Id="rId5" Type="http://schemas.openxmlformats.org/officeDocument/2006/relationships/hyperlink" Target="https://www.gepa.de/en/welcome.html" TargetMode="External"/><Relationship Id="rId4" Type="http://schemas.openxmlformats.org/officeDocument/2006/relationships/hyperlink" Target="https://www.globo-fairtrade.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lectivedesigns.biz/" TargetMode="External"/><Relationship Id="rId3" Type="http://schemas.openxmlformats.org/officeDocument/2006/relationships/hyperlink" Target="http://www.youtube.com/watch?v=1HIWgOtjA7c" TargetMode="External"/><Relationship Id="rId7" Type="http://schemas.openxmlformats.org/officeDocument/2006/relationships/hyperlink" Target="https://fairwood.se/s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sdonepal.com/" TargetMode="External"/><Relationship Id="rId5" Type="http://schemas.openxmlformats.org/officeDocument/2006/relationships/hyperlink" Target="https://selyn.lk/" TargetMode="External"/><Relationship Id="rId4" Type="http://schemas.openxmlformats.org/officeDocument/2006/relationships/hyperlink" Target="https://aps-sweden.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airtradeorg.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airtradeorg.se/" TargetMode="External"/><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fairtradeorg.se/" TargetMode="External"/><Relationship Id="rId5" Type="http://schemas.openxmlformats.org/officeDocument/2006/relationships/image" Target="../media/image32.png"/><Relationship Id="rId4" Type="http://schemas.openxmlformats.org/officeDocument/2006/relationships/hyperlink" Target="mailto:info@fairtradeorg.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ow-CPUha89w"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fto.com/our-fair-trade-system#our-guarantee-system"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871538" y="915988"/>
            <a:ext cx="8162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eaLnBrk="1" hangingPunct="1"/>
            <a:r>
              <a:rPr lang="sv-SE" altLang="sv-SE" sz="4000" kern="0" dirty="0">
                <a:solidFill>
                  <a:schemeClr val="tx1"/>
                </a:solidFill>
                <a:latin typeface="Highway gothic"/>
                <a:ea typeface="Segoe UI" panose="020B0502040204020203" pitchFamily="34" charset="0"/>
                <a:cs typeface="Segoe UI" panose="020B0502040204020203" pitchFamily="34" charset="0"/>
              </a:rPr>
              <a:t>Fair Trade Start </a:t>
            </a:r>
          </a:p>
        </p:txBody>
      </p:sp>
      <p:pic>
        <p:nvPicPr>
          <p:cNvPr id="2050" name="Picture 2" descr="C:\Users\Catjas\Desktop\Norrkö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624013"/>
            <a:ext cx="5935662" cy="4451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37EBFD7E-F623-4C28-A851-B5F51A2FF837}"/>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7F7F4D77-09D7-4511-881E-56765E4513E9}"/>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240329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4214813"/>
            <a:ext cx="1809750"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Rectangle 2"/>
          <p:cNvSpPr>
            <a:spLocks noGrp="1" noChangeArrowheads="1"/>
          </p:cNvSpPr>
          <p:nvPr>
            <p:ph type="title"/>
          </p:nvPr>
        </p:nvSpPr>
        <p:spPr>
          <a:xfrm>
            <a:off x="871538" y="915988"/>
            <a:ext cx="8162925" cy="708025"/>
          </a:xfrm>
        </p:spPr>
        <p:txBody>
          <a:bodyPr>
            <a:normAutofit fontScale="90000"/>
          </a:bodyPr>
          <a:lstStyle/>
          <a:p>
            <a:pPr algn="l" eaLnBrk="1" hangingPunct="1"/>
            <a:r>
              <a:rPr lang="sv-SE" altLang="sv-SE" sz="4000" dirty="0">
                <a:latin typeface="Highway gothic"/>
                <a:cs typeface="Segoe UI" pitchFamily="34" charset="0"/>
              </a:rPr>
              <a:t>Historia - Fair </a:t>
            </a:r>
            <a:r>
              <a:rPr lang="sv-SE" altLang="sv-SE" sz="4000" dirty="0" err="1">
                <a:latin typeface="Highway gothic"/>
                <a:cs typeface="Segoe UI" pitchFamily="34" charset="0"/>
              </a:rPr>
              <a:t>Trade</a:t>
            </a:r>
            <a:r>
              <a:rPr lang="sv-SE" altLang="sv-SE" sz="4000" dirty="0">
                <a:latin typeface="Highway gothic"/>
                <a:cs typeface="Segoe UI" pitchFamily="34" charset="0"/>
              </a:rPr>
              <a:t> (6) </a:t>
            </a:r>
            <a:br>
              <a:rPr lang="sv-SE" altLang="sv-SE" sz="4000" dirty="0">
                <a:latin typeface="Highway gothic"/>
                <a:cs typeface="Segoe UI" pitchFamily="34" charset="0"/>
              </a:rPr>
            </a:br>
            <a:r>
              <a:rPr lang="sv-SE" altLang="sv-SE" sz="3600" dirty="0" err="1">
                <a:latin typeface="Highway gothic"/>
                <a:cs typeface="Segoe UI" pitchFamily="34" charset="0"/>
              </a:rPr>
              <a:t>Fairtrade</a:t>
            </a:r>
            <a:r>
              <a:rPr lang="sv-SE" altLang="sv-SE" sz="3600" dirty="0">
                <a:latin typeface="Highway gothic"/>
                <a:cs typeface="Segoe UI" pitchFamily="34" charset="0"/>
              </a:rPr>
              <a:t>-märkningen</a:t>
            </a:r>
          </a:p>
        </p:txBody>
      </p:sp>
      <p:pic>
        <p:nvPicPr>
          <p:cNvPr id="23556" name="Picture 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959" y="1856889"/>
            <a:ext cx="3671253" cy="2357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2063750"/>
            <a:ext cx="2378075" cy="3316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Bildobjekt 7" descr="Beskrivning: FCM_MH_RGB_P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938" y="4452940"/>
            <a:ext cx="7524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Bildobjekt 1" descr="Beskrivning: FCM_RGB_P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7927" y="4481515"/>
            <a:ext cx="895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irc_mi" descr="Beskrivning: http://www.uciri.org/index/logo_complet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3664" y="1996038"/>
            <a:ext cx="817562"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8426" y="4437063"/>
            <a:ext cx="647700" cy="9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Bildobjekt 10"/>
          <p:cNvPicPr/>
          <p:nvPr/>
        </p:nvPicPr>
        <p:blipFill>
          <a:blip r:embed="rId11" cstate="print">
            <a:extLst>
              <a:ext uri="{28A0092B-C50C-407E-A947-70E740481C1C}">
                <a14:useLocalDpi xmlns:a14="http://schemas.microsoft.com/office/drawing/2010/main" val="0"/>
              </a:ext>
            </a:extLst>
          </a:blip>
          <a:stretch>
            <a:fillRect/>
          </a:stretch>
        </p:blipFill>
        <p:spPr>
          <a:xfrm>
            <a:off x="6053139" y="4481515"/>
            <a:ext cx="738995" cy="898525"/>
          </a:xfrm>
          <a:prstGeom prst="rect">
            <a:avLst/>
          </a:prstGeom>
        </p:spPr>
      </p:pic>
    </p:spTree>
    <p:extLst>
      <p:ext uri="{BB962C8B-B14F-4D97-AF65-F5344CB8AC3E}">
        <p14:creationId xmlns:p14="http://schemas.microsoft.com/office/powerpoint/2010/main" val="265904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1538" y="915988"/>
            <a:ext cx="8162925" cy="708025"/>
          </a:xfrm>
        </p:spPr>
        <p:txBody>
          <a:bodyPr>
            <a:normAutofit fontScale="90000"/>
          </a:bodyPr>
          <a:lstStyle/>
          <a:p>
            <a:pPr algn="l" eaLnBrk="1" hangingPunct="1"/>
            <a:r>
              <a:rPr lang="sv-SE" altLang="sv-SE" sz="4000" dirty="0">
                <a:latin typeface="Highway gothic"/>
                <a:cs typeface="Segoe UI" pitchFamily="34" charset="0"/>
              </a:rPr>
              <a:t>Vad innebär Fair </a:t>
            </a:r>
            <a:r>
              <a:rPr lang="sv-SE" altLang="sv-SE" sz="4000" dirty="0" err="1">
                <a:latin typeface="Highway gothic"/>
                <a:cs typeface="Segoe UI" pitchFamily="34" charset="0"/>
              </a:rPr>
              <a:t>Trade</a:t>
            </a:r>
            <a:r>
              <a:rPr lang="sv-SE" altLang="sv-SE" sz="4000" dirty="0">
                <a:latin typeface="Highway gothic"/>
                <a:cs typeface="Segoe UI" pitchFamily="34" charset="0"/>
              </a:rPr>
              <a:t>?</a:t>
            </a:r>
            <a:br>
              <a:rPr lang="sv-SE" altLang="sv-SE" sz="4000" dirty="0">
                <a:latin typeface="Highway gothic"/>
                <a:cs typeface="Segoe UI" pitchFamily="34" charset="0"/>
              </a:rPr>
            </a:br>
            <a:r>
              <a:rPr lang="sv-SE" altLang="sv-SE" sz="4000" dirty="0">
                <a:latin typeface="Highway gothic"/>
                <a:cs typeface="Segoe UI" pitchFamily="34" charset="0"/>
              </a:rPr>
              <a:t>10 principer för Fair Trade </a:t>
            </a:r>
          </a:p>
        </p:txBody>
      </p:sp>
      <p:sp>
        <p:nvSpPr>
          <p:cNvPr id="9219" name="Rectangle 3"/>
          <p:cNvSpPr>
            <a:spLocks noGrp="1" noChangeArrowheads="1"/>
          </p:cNvSpPr>
          <p:nvPr>
            <p:ph type="body" idx="1"/>
          </p:nvPr>
        </p:nvSpPr>
        <p:spPr>
          <a:xfrm>
            <a:off x="838200" y="1828800"/>
            <a:ext cx="8110538" cy="4161453"/>
          </a:xfrm>
        </p:spPr>
        <p:txBody>
          <a:bodyPr>
            <a:noAutofit/>
          </a:bodyPr>
          <a:lstStyle/>
          <a:p>
            <a:pPr marL="514350" indent="-514350">
              <a:buFont typeface="+mj-lt"/>
              <a:buAutoNum type="arabicPeriod"/>
            </a:pPr>
            <a:r>
              <a:rPr lang="sv-SE" sz="2200" dirty="0">
                <a:latin typeface="BabelSans"/>
              </a:rPr>
              <a:t>Bättre möjligheter för marginaliserade producenter</a:t>
            </a:r>
          </a:p>
          <a:p>
            <a:pPr marL="514350" lvl="0" indent="-514350">
              <a:buFont typeface="+mj-lt"/>
              <a:buAutoNum type="arabicPeriod"/>
            </a:pPr>
            <a:r>
              <a:rPr lang="sv-SE" sz="2200" dirty="0">
                <a:latin typeface="BabelSans"/>
              </a:rPr>
              <a:t>Transparent och demokratisk organisation</a:t>
            </a:r>
          </a:p>
          <a:p>
            <a:pPr marL="514350" lvl="0" indent="-514350">
              <a:buFont typeface="+mj-lt"/>
              <a:buAutoNum type="arabicPeriod"/>
            </a:pPr>
            <a:r>
              <a:rPr lang="sv-SE" sz="2200" dirty="0">
                <a:latin typeface="BabelSans"/>
              </a:rPr>
              <a:t>Handel med socialt, ekonomiskt och mi</a:t>
            </a:r>
            <a:r>
              <a:rPr lang="sv-SE" sz="2200" spc="300" dirty="0">
                <a:latin typeface="BabelSans"/>
              </a:rPr>
              <a:t>l</a:t>
            </a:r>
            <a:r>
              <a:rPr lang="sv-SE" sz="2200" dirty="0">
                <a:latin typeface="BabelSans"/>
              </a:rPr>
              <a:t>jömässigt ansvar</a:t>
            </a:r>
          </a:p>
          <a:p>
            <a:pPr marL="514350" lvl="0" indent="-514350">
              <a:buFont typeface="+mj-lt"/>
              <a:buAutoNum type="arabicPeriod"/>
            </a:pPr>
            <a:r>
              <a:rPr lang="sv-SE" sz="2200" dirty="0">
                <a:latin typeface="BabelSans"/>
              </a:rPr>
              <a:t>Rättvist betalning</a:t>
            </a:r>
          </a:p>
          <a:p>
            <a:pPr marL="514350" lvl="0" indent="-514350">
              <a:buFont typeface="+mj-lt"/>
              <a:buAutoNum type="arabicPeriod"/>
            </a:pPr>
            <a:r>
              <a:rPr lang="sv-SE" sz="2200" dirty="0">
                <a:latin typeface="BabelSans"/>
              </a:rPr>
              <a:t>Inget barnarbete eller tvångsarbete</a:t>
            </a:r>
          </a:p>
          <a:p>
            <a:pPr marL="514350" lvl="0" indent="-514350">
              <a:buFont typeface="+mj-lt"/>
              <a:buAutoNum type="arabicPeriod"/>
            </a:pPr>
            <a:r>
              <a:rPr lang="sv-SE" sz="2200" dirty="0">
                <a:latin typeface="BabelSans"/>
              </a:rPr>
              <a:t>Icke-diskriminering, jämställdhet och fackliga rättigheter</a:t>
            </a:r>
          </a:p>
          <a:p>
            <a:pPr marL="514350" lvl="0" indent="-514350">
              <a:buFont typeface="+mj-lt"/>
              <a:buAutoNum type="arabicPeriod"/>
            </a:pPr>
            <a:r>
              <a:rPr lang="sv-SE" sz="2200" dirty="0">
                <a:latin typeface="BabelSans"/>
              </a:rPr>
              <a:t>Goda arbetsförhållanden</a:t>
            </a:r>
          </a:p>
          <a:p>
            <a:pPr marL="514350" lvl="0" indent="-514350">
              <a:buFont typeface="+mj-lt"/>
              <a:buAutoNum type="arabicPeriod"/>
            </a:pPr>
            <a:r>
              <a:rPr lang="sv-SE" sz="2200" dirty="0">
                <a:latin typeface="BabelSans"/>
              </a:rPr>
              <a:t>Kapacitetsbyggande</a:t>
            </a:r>
          </a:p>
          <a:p>
            <a:pPr marL="514350" lvl="0" indent="-514350">
              <a:buFont typeface="+mj-lt"/>
              <a:buAutoNum type="arabicPeriod"/>
            </a:pPr>
            <a:r>
              <a:rPr lang="sv-SE" sz="2200" dirty="0">
                <a:latin typeface="BabelSans"/>
              </a:rPr>
              <a:t>Ökad medvetenhet om Fair Trade</a:t>
            </a:r>
          </a:p>
          <a:p>
            <a:pPr marL="514350" indent="-514350">
              <a:buFont typeface="+mj-lt"/>
              <a:buAutoNum type="arabicPeriod"/>
            </a:pPr>
            <a:r>
              <a:rPr lang="sv-SE" sz="2200" dirty="0">
                <a:latin typeface="BabelSans"/>
              </a:rPr>
              <a:t>Respektera och skydda miljön (miljöhänsyn)</a:t>
            </a:r>
            <a:endParaRPr lang="sv-SE" altLang="sv-SE" sz="2200" dirty="0">
              <a:latin typeface="BabelSans"/>
            </a:endParaRPr>
          </a:p>
        </p:txBody>
      </p:sp>
      <p:pic>
        <p:nvPicPr>
          <p:cNvPr id="4" name="Picture 1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696" y="4617882"/>
            <a:ext cx="609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26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71538" y="915988"/>
            <a:ext cx="8162925" cy="708025"/>
          </a:xfrm>
        </p:spPr>
        <p:txBody>
          <a:bodyPr>
            <a:normAutofit fontScale="90000"/>
          </a:bodyPr>
          <a:lstStyle/>
          <a:p>
            <a:pPr algn="l" eaLnBrk="1" hangingPunct="1"/>
            <a:r>
              <a:rPr lang="sv-SE" altLang="sv-SE" sz="4000" dirty="0">
                <a:latin typeface="Highway gothic"/>
                <a:cs typeface="Segoe UI" pitchFamily="34" charset="0"/>
              </a:rPr>
              <a:t>Vad innebär Fair </a:t>
            </a:r>
            <a:r>
              <a:rPr lang="sv-SE" altLang="sv-SE" sz="4000" dirty="0" err="1">
                <a:latin typeface="Highway gothic"/>
                <a:cs typeface="Segoe UI" pitchFamily="34" charset="0"/>
              </a:rPr>
              <a:t>Trade</a:t>
            </a:r>
            <a:br>
              <a:rPr lang="sv-SE" altLang="sv-SE" sz="4000" dirty="0">
                <a:latin typeface="Highway gothic"/>
                <a:cs typeface="Segoe UI" pitchFamily="34" charset="0"/>
              </a:rPr>
            </a:br>
            <a:r>
              <a:rPr lang="sv-SE" altLang="sv-SE" sz="4000" dirty="0">
                <a:latin typeface="Highway gothic"/>
                <a:cs typeface="Segoe UI" pitchFamily="34" charset="0"/>
              </a:rPr>
              <a:t>- Handelskedjan är kort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 y="1938221"/>
            <a:ext cx="7800975" cy="1914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Grp="1" noChangeArrowheads="1"/>
          </p:cNvSpPr>
          <p:nvPr>
            <p:ph sz="half" idx="1"/>
          </p:nvPr>
        </p:nvSpPr>
        <p:spPr>
          <a:xfrm>
            <a:off x="512956" y="4014439"/>
            <a:ext cx="8229600" cy="1885970"/>
          </a:xfrm>
        </p:spPr>
        <p:txBody>
          <a:bodyPr>
            <a:normAutofit/>
          </a:bodyPr>
          <a:lstStyle/>
          <a:p>
            <a:pPr marL="114300" indent="0">
              <a:buClr>
                <a:schemeClr val="bg2">
                  <a:lumMod val="75000"/>
                </a:schemeClr>
              </a:buClr>
              <a:buNone/>
              <a:defRPr/>
            </a:pPr>
            <a:r>
              <a:rPr lang="sv-SE" sz="2000" dirty="0">
                <a:latin typeface="Babel sans"/>
              </a:rPr>
              <a:t>Producent / Producentorg.</a:t>
            </a:r>
          </a:p>
          <a:p>
            <a:pPr marL="114300" indent="0">
              <a:buClr>
                <a:schemeClr val="bg2">
                  <a:lumMod val="75000"/>
                </a:schemeClr>
              </a:buClr>
              <a:buNone/>
              <a:defRPr/>
            </a:pPr>
            <a:r>
              <a:rPr lang="sv-SE" sz="2000" dirty="0">
                <a:latin typeface="Babel sans"/>
              </a:rPr>
              <a:t>          Marknadsorganisation/Exportör</a:t>
            </a:r>
          </a:p>
          <a:p>
            <a:pPr marL="114300" indent="0">
              <a:buClr>
                <a:schemeClr val="bg2">
                  <a:lumMod val="75000"/>
                </a:schemeClr>
              </a:buClr>
              <a:buNone/>
              <a:defRPr/>
            </a:pPr>
            <a:r>
              <a:rPr lang="sv-SE" sz="2000" dirty="0">
                <a:latin typeface="Babel sans"/>
              </a:rPr>
              <a:t>                                         Grossist/Importör</a:t>
            </a:r>
          </a:p>
          <a:p>
            <a:pPr marL="114300" indent="0">
              <a:buClr>
                <a:schemeClr val="bg2">
                  <a:lumMod val="75000"/>
                </a:schemeClr>
              </a:buClr>
              <a:buNone/>
              <a:defRPr/>
            </a:pPr>
            <a:r>
              <a:rPr lang="sv-SE" sz="2000" dirty="0">
                <a:latin typeface="Babel sans"/>
              </a:rPr>
              <a:t>                    							 Återförsäljare</a:t>
            </a:r>
          </a:p>
          <a:p>
            <a:pPr marL="114300" indent="0">
              <a:buClr>
                <a:schemeClr val="bg2">
                  <a:lumMod val="75000"/>
                </a:schemeClr>
              </a:buClr>
              <a:buNone/>
              <a:defRPr/>
            </a:pPr>
            <a:r>
              <a:rPr lang="sv-SE" sz="2000" dirty="0">
                <a:latin typeface="Babel sans"/>
              </a:rPr>
              <a:t>											            Konsument</a:t>
            </a:r>
          </a:p>
        </p:txBody>
      </p:sp>
    </p:spTree>
    <p:extLst>
      <p:ext uri="{BB962C8B-B14F-4D97-AF65-F5344CB8AC3E}">
        <p14:creationId xmlns:p14="http://schemas.microsoft.com/office/powerpoint/2010/main" val="448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txBox="1">
            <a:spLocks noChangeArrowheads="1"/>
          </p:cNvSpPr>
          <p:nvPr/>
        </p:nvSpPr>
        <p:spPr bwMode="auto">
          <a:xfrm>
            <a:off x="4778375" y="3077873"/>
            <a:ext cx="3637416"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1042988" eaLnBrk="0" hangingPunct="0">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301625" indent="-301625" algn="l" defTabSz="1042988" eaLnBrk="0" hangingPunct="0">
              <a:spcBef>
                <a:spcPct val="20000"/>
              </a:spcBef>
              <a:buClr>
                <a:schemeClr val="folHlink"/>
              </a:buClr>
              <a:buSzPct val="70000"/>
              <a:buFont typeface="Wingdings" pitchFamily="2" charset="2"/>
              <a:buChar char="n"/>
              <a:defRPr sz="2400">
                <a:solidFill>
                  <a:schemeClr val="tx1"/>
                </a:solidFill>
                <a:latin typeface="Verdana" pitchFamily="34" charset="0"/>
              </a:defRPr>
            </a:lvl2pPr>
            <a:lvl3pPr marL="1143000" indent="-228600" algn="l" defTabSz="1042988" eaLnBrk="0" hangingPunct="0">
              <a:spcBef>
                <a:spcPct val="20000"/>
              </a:spcBef>
              <a:buClr>
                <a:schemeClr val="tx2"/>
              </a:buClr>
              <a:buChar char="•"/>
              <a:defRPr sz="2400">
                <a:solidFill>
                  <a:schemeClr val="tx1"/>
                </a:solidFill>
                <a:latin typeface="Verdana" pitchFamily="34" charset="0"/>
              </a:defRPr>
            </a:lvl3pPr>
            <a:lvl4pPr algn="l" defTabSz="1042988" eaLnBrk="0" hangingPunct="0">
              <a:spcBef>
                <a:spcPct val="20000"/>
              </a:spcBef>
              <a:buClr>
                <a:schemeClr val="hlink"/>
              </a:buClr>
              <a:buChar char="•"/>
              <a:defRPr sz="2000">
                <a:solidFill>
                  <a:schemeClr val="tx1"/>
                </a:solidFill>
                <a:latin typeface="Verdana" pitchFamily="34" charset="0"/>
              </a:defRPr>
            </a:lvl4pPr>
            <a:lvl5pPr marL="700088" indent="-260350" algn="l" defTabSz="1042988" eaLnBrk="0" hangingPunct="0">
              <a:spcBef>
                <a:spcPct val="20000"/>
              </a:spcBef>
              <a:buClr>
                <a:schemeClr val="tx1"/>
              </a:buClr>
              <a:buSzPct val="85000"/>
              <a:buChar char="•"/>
              <a:defRPr sz="2000">
                <a:solidFill>
                  <a:schemeClr val="tx1"/>
                </a:solidFill>
                <a:latin typeface="Verdana" pitchFamily="34" charset="0"/>
              </a:defRPr>
            </a:lvl5pPr>
            <a:lvl6pPr marL="1157288" indent="-260350" defTabSz="1042988"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1614488" indent="-260350" defTabSz="1042988"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2071688" indent="-260350" defTabSz="1042988"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2528888" indent="-260350" defTabSz="1042988"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marL="0" lvl="3" eaLnBrk="1" hangingPunct="1">
              <a:lnSpc>
                <a:spcPts val="2700"/>
              </a:lnSpc>
              <a:spcBef>
                <a:spcPct val="0"/>
              </a:spcBef>
              <a:spcAft>
                <a:spcPct val="40000"/>
              </a:spcAft>
              <a:buClr>
                <a:schemeClr val="tx2"/>
              </a:buClr>
              <a:buSzPct val="120000"/>
              <a:buNone/>
              <a:defRPr/>
            </a:pPr>
            <a:endParaRPr lang="sv-SE" altLang="sv-SE" sz="2200" b="1" dirty="0">
              <a:solidFill>
                <a:schemeClr val="hlink"/>
              </a:solidFill>
              <a:latin typeface="BabelSans" panose="02000606020000020004" pitchFamily="2" charset="0"/>
            </a:endParaRPr>
          </a:p>
          <a:p>
            <a:pPr marL="342900" lvl="3" indent="-342900" eaLnBrk="1" hangingPunct="1">
              <a:lnSpc>
                <a:spcPts val="2700"/>
              </a:lnSpc>
              <a:spcBef>
                <a:spcPct val="0"/>
              </a:spcBef>
              <a:spcAft>
                <a:spcPct val="40000"/>
              </a:spcAft>
              <a:buClr>
                <a:schemeClr val="bg2">
                  <a:lumMod val="75000"/>
                </a:schemeClr>
              </a:buClr>
              <a:buSzPct val="120000"/>
              <a:buFont typeface="Arial" panose="020B0604020202020204" pitchFamily="34" charset="0"/>
              <a:buChar char="•"/>
              <a:defRPr/>
            </a:pPr>
            <a:r>
              <a:rPr lang="sv-SE" altLang="sv-SE" sz="2200" dirty="0">
                <a:latin typeface="Babel sans"/>
              </a:rPr>
              <a:t>Organisationsmärkning för medlemsprodukter</a:t>
            </a:r>
          </a:p>
          <a:p>
            <a:pPr marL="342900" lvl="3" indent="-342900" eaLnBrk="1" hangingPunct="1">
              <a:lnSpc>
                <a:spcPts val="2700"/>
              </a:lnSpc>
              <a:spcBef>
                <a:spcPct val="0"/>
              </a:spcBef>
              <a:spcAft>
                <a:spcPct val="40000"/>
              </a:spcAft>
              <a:buClr>
                <a:schemeClr val="bg2">
                  <a:lumMod val="75000"/>
                </a:schemeClr>
              </a:buClr>
              <a:buSzPct val="120000"/>
              <a:buFont typeface="Arial" panose="020B0604020202020204" pitchFamily="34" charset="0"/>
              <a:buChar char="•"/>
              <a:defRPr/>
            </a:pPr>
            <a:r>
              <a:rPr lang="sv-SE" altLang="sv-SE" sz="2200" dirty="0">
                <a:latin typeface="Babel sans"/>
              </a:rPr>
              <a:t>Hos återförsäljare för Fair </a:t>
            </a:r>
            <a:r>
              <a:rPr lang="sv-SE" altLang="sv-SE" sz="2200" dirty="0" err="1">
                <a:latin typeface="Babel sans"/>
              </a:rPr>
              <a:t>Trade</a:t>
            </a:r>
            <a:r>
              <a:rPr lang="sv-SE" altLang="sv-SE" sz="2200" dirty="0">
                <a:latin typeface="Babel sans"/>
              </a:rPr>
              <a:t> m.fl.</a:t>
            </a:r>
          </a:p>
          <a:p>
            <a:pPr marL="342900" lvl="3" indent="-342900" eaLnBrk="1" hangingPunct="1">
              <a:lnSpc>
                <a:spcPts val="2700"/>
              </a:lnSpc>
              <a:spcBef>
                <a:spcPct val="0"/>
              </a:spcBef>
              <a:spcAft>
                <a:spcPct val="40000"/>
              </a:spcAft>
              <a:buClr>
                <a:schemeClr val="bg2">
                  <a:lumMod val="75000"/>
                </a:schemeClr>
              </a:buClr>
              <a:buSzPct val="120000"/>
              <a:defRPr/>
            </a:pPr>
            <a:r>
              <a:rPr lang="sv-SE" sz="2200" dirty="0">
                <a:latin typeface="Babel sans"/>
              </a:rPr>
              <a:t>Oberoende, externa kontroller i 5 steg. </a:t>
            </a:r>
          </a:p>
          <a:p>
            <a:pPr marL="0" lvl="3" eaLnBrk="1" hangingPunct="1">
              <a:lnSpc>
                <a:spcPts val="2700"/>
              </a:lnSpc>
              <a:spcBef>
                <a:spcPct val="0"/>
              </a:spcBef>
              <a:spcAft>
                <a:spcPct val="40000"/>
              </a:spcAft>
              <a:buClr>
                <a:schemeClr val="tx2"/>
              </a:buClr>
              <a:buSzPct val="120000"/>
              <a:buFontTx/>
              <a:buNone/>
              <a:defRPr/>
            </a:pPr>
            <a:endParaRPr lang="sv-SE" altLang="sv-SE" dirty="0">
              <a:solidFill>
                <a:schemeClr val="hlink"/>
              </a:solidFill>
              <a:latin typeface="Garamond" pitchFamily="18" charset="0"/>
            </a:endParaRPr>
          </a:p>
        </p:txBody>
      </p:sp>
      <p:sp>
        <p:nvSpPr>
          <p:cNvPr id="99333" name="Rectangle 5"/>
          <p:cNvSpPr>
            <a:spLocks noGrp="1" noChangeArrowheads="1"/>
          </p:cNvSpPr>
          <p:nvPr>
            <p:ph sz="half" idx="1"/>
          </p:nvPr>
        </p:nvSpPr>
        <p:spPr>
          <a:xfrm>
            <a:off x="-200434" y="3196625"/>
            <a:ext cx="4332287" cy="3082925"/>
          </a:xfrm>
        </p:spPr>
        <p:txBody>
          <a:bodyPr/>
          <a:lstStyle/>
          <a:p>
            <a:pPr marL="0" lvl="3" indent="0" eaLnBrk="1" hangingPunct="1">
              <a:buFontTx/>
              <a:buNone/>
              <a:defRPr/>
            </a:pPr>
            <a:endParaRPr lang="sv-SE" b="1" dirty="0"/>
          </a:p>
          <a:p>
            <a:pPr lvl="3" eaLnBrk="1" hangingPunct="1">
              <a:buClr>
                <a:schemeClr val="bg2">
                  <a:lumMod val="75000"/>
                </a:schemeClr>
              </a:buClr>
              <a:buFont typeface="Arial" panose="020B0604020202020204" pitchFamily="34" charset="0"/>
              <a:buChar char="•"/>
              <a:defRPr/>
            </a:pPr>
            <a:r>
              <a:rPr lang="sv-SE" sz="2200" dirty="0">
                <a:latin typeface="Babel sans"/>
              </a:rPr>
              <a:t>Produktmärkning</a:t>
            </a:r>
          </a:p>
          <a:p>
            <a:pPr lvl="3" eaLnBrk="1" hangingPunct="1">
              <a:buClr>
                <a:schemeClr val="bg2">
                  <a:lumMod val="75000"/>
                </a:schemeClr>
              </a:buClr>
              <a:buFont typeface="Arial" panose="020B0604020202020204" pitchFamily="34" charset="0"/>
              <a:buChar char="•"/>
              <a:defRPr/>
            </a:pPr>
            <a:r>
              <a:rPr lang="sv-SE" sz="2200" dirty="0">
                <a:latin typeface="Babel sans"/>
              </a:rPr>
              <a:t>Vissa produkter</a:t>
            </a:r>
          </a:p>
          <a:p>
            <a:pPr lvl="3" eaLnBrk="1" hangingPunct="1">
              <a:buClr>
                <a:schemeClr val="bg2">
                  <a:lumMod val="75000"/>
                </a:schemeClr>
              </a:buClr>
              <a:buFont typeface="Arial" panose="020B0604020202020204" pitchFamily="34" charset="0"/>
              <a:buChar char="•"/>
              <a:defRPr/>
            </a:pPr>
            <a:r>
              <a:rPr lang="sv-SE" sz="2200" dirty="0">
                <a:latin typeface="Babel sans"/>
              </a:rPr>
              <a:t>Dagligvaruhandeln</a:t>
            </a:r>
          </a:p>
          <a:p>
            <a:pPr marL="1371600" lvl="3" indent="0" eaLnBrk="1" hangingPunct="1">
              <a:buClr>
                <a:schemeClr val="bg2">
                  <a:lumMod val="75000"/>
                </a:schemeClr>
              </a:buClr>
              <a:buNone/>
              <a:defRPr/>
            </a:pPr>
            <a:r>
              <a:rPr lang="sv-SE" sz="2200" dirty="0">
                <a:latin typeface="Babel sans"/>
              </a:rPr>
              <a:t>   + hos återförsäljare för 	Fair </a:t>
            </a:r>
            <a:r>
              <a:rPr lang="sv-SE" sz="2200" dirty="0" err="1">
                <a:latin typeface="Babel sans"/>
              </a:rPr>
              <a:t>Trade</a:t>
            </a:r>
            <a:endParaRPr lang="sv-SE" sz="2200" dirty="0">
              <a:latin typeface="Babel sans"/>
            </a:endParaRPr>
          </a:p>
          <a:p>
            <a:pPr lvl="3" eaLnBrk="1" hangingPunct="1">
              <a:buClr>
                <a:schemeClr val="bg2">
                  <a:lumMod val="75000"/>
                </a:schemeClr>
              </a:buClr>
              <a:buFont typeface="Arial" panose="020B0604020202020204" pitchFamily="34" charset="0"/>
              <a:buChar char="•"/>
              <a:defRPr/>
            </a:pPr>
            <a:r>
              <a:rPr lang="sv-SE" sz="2200" dirty="0">
                <a:latin typeface="Babel sans"/>
              </a:rPr>
              <a:t>Oberoende, externa kontroller</a:t>
            </a:r>
          </a:p>
        </p:txBody>
      </p:sp>
      <p:pic>
        <p:nvPicPr>
          <p:cNvPr id="27653" name="Picture 2" descr="J:\Marknadsföring\CM &amp; BM\Logotyper\CM\JPEG\Color\POS\FCM_RGB_PO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693" y="2258235"/>
            <a:ext cx="110966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 12"/>
          <p:cNvSpPr/>
          <p:nvPr/>
        </p:nvSpPr>
        <p:spPr bwMode="auto">
          <a:xfrm>
            <a:off x="4187414" y="1867256"/>
            <a:ext cx="4499385" cy="4594504"/>
          </a:xfrm>
          <a:prstGeom prst="ellipse">
            <a:avLst/>
          </a:prstGeom>
          <a:noFill/>
          <a:ln w="9525" cap="flat" cmpd="sng" algn="ctr">
            <a:solidFill>
              <a:schemeClr val="accent3">
                <a:lumMod val="65000"/>
              </a:schemeClr>
            </a:solidFill>
            <a:prstDash val="solid"/>
            <a:round/>
            <a:headEnd type="none" w="med" len="med"/>
            <a:tailEnd type="none" w="med" len="med"/>
          </a:ln>
          <a:effectLst/>
        </p:spPr>
        <p:txBody>
          <a:bodyPr lIns="80147" tIns="40074" rIns="80147" bIns="40074"/>
          <a:lstStyle/>
          <a:p>
            <a:pPr algn="ctr" defTabSz="914179" eaLnBrk="1" hangingPunct="1">
              <a:defRPr/>
            </a:pPr>
            <a:endParaRPr lang="sv-SE"/>
          </a:p>
        </p:txBody>
      </p:sp>
      <p:sp>
        <p:nvSpPr>
          <p:cNvPr id="14" name="Ellips 13"/>
          <p:cNvSpPr/>
          <p:nvPr/>
        </p:nvSpPr>
        <p:spPr bwMode="auto">
          <a:xfrm>
            <a:off x="213360" y="1867256"/>
            <a:ext cx="4668925" cy="4594504"/>
          </a:xfrm>
          <a:prstGeom prst="ellipse">
            <a:avLst/>
          </a:prstGeom>
          <a:noFill/>
          <a:ln w="9525" cap="flat" cmpd="sng" algn="ctr">
            <a:solidFill>
              <a:schemeClr val="accent3">
                <a:lumMod val="65000"/>
              </a:schemeClr>
            </a:solidFill>
            <a:prstDash val="solid"/>
            <a:round/>
            <a:headEnd type="none" w="med" len="med"/>
            <a:tailEnd type="none" w="med" len="med"/>
          </a:ln>
          <a:effectLst/>
        </p:spPr>
        <p:txBody>
          <a:bodyPr lIns="80147" tIns="40074" rIns="80147" bIns="40074"/>
          <a:lstStyle/>
          <a:p>
            <a:pPr algn="ctr" defTabSz="914179" eaLnBrk="1" hangingPunct="1">
              <a:defRPr/>
            </a:pPr>
            <a:endParaRPr lang="sv-SE"/>
          </a:p>
        </p:txBody>
      </p:sp>
      <p:sp>
        <p:nvSpPr>
          <p:cNvPr id="15" name="Rectangle 2"/>
          <p:cNvSpPr txBox="1">
            <a:spLocks noChangeArrowheads="1"/>
          </p:cNvSpPr>
          <p:nvPr/>
        </p:nvSpPr>
        <p:spPr bwMode="auto">
          <a:xfrm>
            <a:off x="696912" y="822504"/>
            <a:ext cx="8162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eaLnBrk="1" hangingPunct="1">
              <a:defRPr/>
            </a:pPr>
            <a:r>
              <a:rPr lang="sv-SE" altLang="sv-SE" sz="4000" kern="0" dirty="0">
                <a:solidFill>
                  <a:schemeClr val="tx1">
                    <a:lumMod val="85000"/>
                    <a:lumOff val="15000"/>
                  </a:schemeClr>
                </a:solidFill>
                <a:latin typeface="Highway gothic"/>
                <a:cs typeface="Segoe UI" panose="020B0502040204020203" pitchFamily="34" charset="0"/>
              </a:rPr>
              <a:t>Två märkningar inom rättvis handel</a:t>
            </a:r>
          </a:p>
        </p:txBody>
      </p:sp>
      <p:pic>
        <p:nvPicPr>
          <p:cNvPr id="9" name="Bildobjekt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7663" y="1953317"/>
            <a:ext cx="1046037" cy="1662453"/>
          </a:xfrm>
          <a:prstGeom prst="rect">
            <a:avLst/>
          </a:prstGeom>
        </p:spPr>
      </p:pic>
      <p:pic>
        <p:nvPicPr>
          <p:cNvPr id="10" name="Bildobjekt 9" descr="K:\Information\Logotyper\FMC\PNG\FMC_EN_RGB_POS.png">
            <a:hlinkClick r:id="rId7"/>
            <a:extLst>
              <a:ext uri="{FF2B5EF4-FFF2-40B4-BE49-F238E27FC236}">
                <a16:creationId xmlns:a16="http://schemas.microsoft.com/office/drawing/2014/main" id="{E8082194-E0CE-46A7-90A1-71B2F7E20B0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5078" y="2077748"/>
            <a:ext cx="1109662" cy="1389872"/>
          </a:xfrm>
          <a:prstGeom prst="rect">
            <a:avLst/>
          </a:prstGeom>
          <a:noFill/>
          <a:ln>
            <a:noFill/>
          </a:ln>
        </p:spPr>
      </p:pic>
    </p:spTree>
    <p:extLst>
      <p:ext uri="{BB962C8B-B14F-4D97-AF65-F5344CB8AC3E}">
        <p14:creationId xmlns:p14="http://schemas.microsoft.com/office/powerpoint/2010/main" val="158534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71539" y="915988"/>
            <a:ext cx="8007766" cy="1242096"/>
          </a:xfrm>
        </p:spPr>
        <p:txBody>
          <a:bodyPr>
            <a:normAutofit fontScale="90000"/>
          </a:bodyPr>
          <a:lstStyle/>
          <a:p>
            <a:pPr algn="l" eaLnBrk="1" hangingPunct="1"/>
            <a:r>
              <a:rPr lang="sv-SE" altLang="sv-SE" sz="4000" dirty="0">
                <a:latin typeface="Highway gothic"/>
                <a:cs typeface="Segoe UI" pitchFamily="34" charset="0"/>
              </a:rPr>
              <a:t>Övriga godkända märkningar </a:t>
            </a:r>
            <a:br>
              <a:rPr lang="sv-SE" altLang="sv-SE" sz="4000" dirty="0">
                <a:latin typeface="Highway gothic"/>
                <a:cs typeface="Segoe UI" pitchFamily="34" charset="0"/>
              </a:rPr>
            </a:br>
            <a:r>
              <a:rPr lang="sv-SE" altLang="sv-SE" sz="4000" dirty="0">
                <a:latin typeface="Highway gothic"/>
                <a:cs typeface="Segoe UI" pitchFamily="34" charset="0"/>
              </a:rPr>
              <a:t>för Fair Trade </a:t>
            </a:r>
          </a:p>
        </p:txBody>
      </p:sp>
      <p:pic>
        <p:nvPicPr>
          <p:cNvPr id="5123" name="Picture 3" descr="C:\Users\Catjas\Desktop\Logo_SPP_Universal_Color_15_01_2015-1030x103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288" y="2511540"/>
            <a:ext cx="1476374" cy="14763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atjas\Desktop\Naturland Fai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5761" y="2158084"/>
            <a:ext cx="1185822" cy="27610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431" y="2511540"/>
            <a:ext cx="1461758" cy="143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5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871538" y="915988"/>
            <a:ext cx="8162925" cy="708025"/>
          </a:xfrm>
        </p:spPr>
        <p:txBody>
          <a:bodyPr/>
          <a:lstStyle/>
          <a:p>
            <a:pPr algn="l" eaLnBrk="1" hangingPunct="1"/>
            <a:r>
              <a:rPr lang="sv-SE" altLang="sv-SE" sz="4000" dirty="0">
                <a:latin typeface="Highway gothic"/>
                <a:cs typeface="Segoe UI" pitchFamily="34" charset="0"/>
              </a:rPr>
              <a:t>   Etisk handel</a:t>
            </a:r>
          </a:p>
        </p:txBody>
      </p:sp>
      <p:sp>
        <p:nvSpPr>
          <p:cNvPr id="7" name="Rectangle 3"/>
          <p:cNvSpPr txBox="1">
            <a:spLocks noChangeArrowheads="1"/>
          </p:cNvSpPr>
          <p:nvPr/>
        </p:nvSpPr>
        <p:spPr bwMode="auto">
          <a:xfrm>
            <a:off x="611490" y="2118821"/>
            <a:ext cx="81105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lvl="1" eaLnBrk="1" hangingPunct="1">
              <a:lnSpc>
                <a:spcPct val="200000"/>
              </a:lnSpc>
              <a:buClr>
                <a:schemeClr val="bg2">
                  <a:lumMod val="75000"/>
                </a:schemeClr>
              </a:buClr>
              <a:buFont typeface="Arial" panose="020B0604020202020204" pitchFamily="34" charset="0"/>
              <a:buChar char="•"/>
              <a:defRPr/>
            </a:pPr>
            <a:r>
              <a:rPr lang="sv-SE" altLang="sv-SE" sz="2800" dirty="0">
                <a:latin typeface="Babel sans"/>
              </a:rPr>
              <a:t>Utgår oftast från ILO:s kärnkonventioner</a:t>
            </a:r>
          </a:p>
          <a:p>
            <a:pPr lvl="1" eaLnBrk="1" hangingPunct="1">
              <a:lnSpc>
                <a:spcPct val="200000"/>
              </a:lnSpc>
              <a:buClr>
                <a:schemeClr val="bg2">
                  <a:lumMod val="75000"/>
                </a:schemeClr>
              </a:buClr>
              <a:buFont typeface="Arial" panose="020B0604020202020204" pitchFamily="34" charset="0"/>
              <a:buChar char="•"/>
              <a:defRPr/>
            </a:pPr>
            <a:r>
              <a:rPr lang="sv-SE" altLang="sv-SE" sz="2800" dirty="0">
                <a:latin typeface="Babel sans"/>
              </a:rPr>
              <a:t>Avser olika avtal, initiativ och överenskommelser</a:t>
            </a:r>
          </a:p>
          <a:p>
            <a:pPr lvl="1" eaLnBrk="1" hangingPunct="1">
              <a:lnSpc>
                <a:spcPct val="200000"/>
              </a:lnSpc>
              <a:buClr>
                <a:schemeClr val="bg2">
                  <a:lumMod val="75000"/>
                </a:schemeClr>
              </a:buClr>
              <a:buFont typeface="Arial" panose="020B0604020202020204" pitchFamily="34" charset="0"/>
              <a:buChar char="•"/>
              <a:defRPr/>
            </a:pPr>
            <a:r>
              <a:rPr lang="sv-SE" altLang="sv-SE" sz="2800" dirty="0">
                <a:latin typeface="Babel sans"/>
              </a:rPr>
              <a:t>Olika organisationer påverkar och kontrollerar</a:t>
            </a:r>
          </a:p>
          <a:p>
            <a:pPr marL="457200" lvl="1" indent="0" eaLnBrk="1" hangingPunct="1">
              <a:buFont typeface="Wingdings" pitchFamily="2" charset="2"/>
              <a:buNone/>
              <a:defRPr/>
            </a:pPr>
            <a:endParaRPr lang="sv-SE" altLang="sv-SE" kern="0" dirty="0">
              <a:latin typeface="Garamond" panose="02020404030301010803" pitchFamily="18" charset="0"/>
            </a:endParaRPr>
          </a:p>
        </p:txBody>
      </p:sp>
    </p:spTree>
    <p:extLst>
      <p:ext uri="{BB962C8B-B14F-4D97-AF65-F5344CB8AC3E}">
        <p14:creationId xmlns:p14="http://schemas.microsoft.com/office/powerpoint/2010/main" val="272991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71538" y="915988"/>
            <a:ext cx="8162925" cy="708025"/>
          </a:xfrm>
        </p:spPr>
        <p:txBody>
          <a:bodyPr>
            <a:normAutofit fontScale="90000"/>
          </a:bodyPr>
          <a:lstStyle/>
          <a:p>
            <a:pPr algn="l"/>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r>
              <a:rPr lang="sv-SE" altLang="sv-SE" sz="4000" dirty="0">
                <a:latin typeface="Highway gothic"/>
                <a:cs typeface="Segoe UI" pitchFamily="34" charset="0"/>
              </a:rPr>
              <a:t>Aktörer inom Fair </a:t>
            </a:r>
            <a:r>
              <a:rPr lang="sv-SE" altLang="sv-SE" sz="4000" dirty="0" err="1">
                <a:latin typeface="Highway gothic"/>
                <a:cs typeface="Segoe UI" pitchFamily="34" charset="0"/>
              </a:rPr>
              <a:t>Trade</a:t>
            </a:r>
            <a:br>
              <a:rPr lang="sv-SE" altLang="sv-SE" sz="4000" dirty="0">
                <a:latin typeface="Highway gothic"/>
                <a:cs typeface="Segoe UI" pitchFamily="34" charset="0"/>
              </a:rPr>
            </a:br>
            <a:r>
              <a:rPr lang="sv-SE" altLang="sv-SE" sz="4000" dirty="0">
                <a:latin typeface="Highway gothic"/>
                <a:cs typeface="Segoe UI" pitchFamily="34" charset="0"/>
              </a:rPr>
              <a:t>- Producenterna</a:t>
            </a:r>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br>
              <a:rPr lang="sv-SE" altLang="sv-SE" sz="4000" dirty="0">
                <a:latin typeface="Highway gothic"/>
                <a:cs typeface="Segoe UI" pitchFamily="34" charset="0"/>
              </a:rPr>
            </a:br>
            <a:r>
              <a:rPr lang="sv-SE" altLang="sv-SE" sz="3600" dirty="0">
                <a:latin typeface="Babel sans"/>
                <a:ea typeface="+mn-ea"/>
                <a:cs typeface="+mn-cs"/>
              </a:rPr>
              <a:t>Finns över hela världen</a:t>
            </a:r>
            <a:br>
              <a:rPr lang="sv-SE" altLang="sv-SE" sz="3600" dirty="0">
                <a:latin typeface="Babel sans"/>
                <a:ea typeface="+mn-ea"/>
                <a:cs typeface="+mn-cs"/>
              </a:rPr>
            </a:br>
            <a:r>
              <a:rPr lang="sv-SE" altLang="sv-SE" sz="3600" dirty="0">
                <a:latin typeface="Babel sans"/>
                <a:ea typeface="+mn-ea"/>
                <a:cs typeface="+mn-cs"/>
              </a:rPr>
              <a:t>Några exempel:</a:t>
            </a:r>
            <a:br>
              <a:rPr lang="sv-SE" altLang="sv-SE" sz="4000" dirty="0">
                <a:latin typeface="Highway gothic"/>
                <a:cs typeface="Segoe UI" pitchFamily="34" charset="0"/>
              </a:rPr>
            </a:br>
            <a:r>
              <a:rPr lang="sv-SE" altLang="sv-SE" sz="3100" dirty="0">
                <a:latin typeface="BabelSans" panose="02000606020000020004"/>
                <a:cs typeface="Segoe UI" pitchFamily="34" charset="0"/>
              </a:rPr>
              <a:t>- </a:t>
            </a:r>
            <a:r>
              <a:rPr lang="sv-SE" sz="3100" u="sng" dirty="0" err="1">
                <a:solidFill>
                  <a:srgbClr val="0563C1"/>
                </a:solidFill>
                <a:effectLst/>
                <a:latin typeface="BabelSans" panose="02000606020000020004"/>
                <a:ea typeface="Calibri" panose="020F0502020204030204" pitchFamily="34" charset="0"/>
                <a:cs typeface="Times New Roman" panose="02020603050405020304" pitchFamily="18" charset="0"/>
                <a:hlinkClick r:id="rId3"/>
              </a:rPr>
              <a:t>Selyn</a:t>
            </a:r>
            <a:r>
              <a:rPr lang="sv-SE" sz="3100" u="sng" dirty="0">
                <a:solidFill>
                  <a:srgbClr val="0563C1"/>
                </a:solidFill>
                <a:effectLst/>
                <a:latin typeface="BabelSans" panose="02000606020000020004"/>
                <a:ea typeface="Calibri" panose="020F0502020204030204" pitchFamily="34" charset="0"/>
              </a:rPr>
              <a:t> </a:t>
            </a:r>
            <a:r>
              <a:rPr lang="sv-SE" sz="3100" dirty="0">
                <a:effectLst/>
                <a:latin typeface="BabelSans" panose="02000606020000020004"/>
                <a:ea typeface="Calibri" panose="020F0502020204030204" pitchFamily="34" charset="0"/>
              </a:rPr>
              <a:t>i Sri Lanka</a:t>
            </a:r>
            <a:br>
              <a:rPr lang="sv-SE" sz="3100" dirty="0">
                <a:effectLst/>
                <a:latin typeface="BabelSans" panose="02000606020000020004"/>
                <a:ea typeface="Calibri" panose="020F0502020204030204" pitchFamily="34" charset="0"/>
              </a:rPr>
            </a:br>
            <a:r>
              <a:rPr lang="sv-SE" altLang="sv-SE" sz="3100" dirty="0">
                <a:latin typeface="BabelSans" panose="02000606020000020004"/>
                <a:cs typeface="Segoe UI" pitchFamily="34" charset="0"/>
              </a:rPr>
              <a:t>- </a:t>
            </a:r>
            <a:r>
              <a:rPr lang="en-US" sz="3100" u="sng" dirty="0">
                <a:solidFill>
                  <a:srgbClr val="0563C1"/>
                </a:solidFill>
                <a:effectLst/>
                <a:latin typeface="BabelSans" panose="02000606020000020004"/>
                <a:ea typeface="Calibri" panose="020F0502020204030204" pitchFamily="34" charset="0"/>
                <a:cs typeface="Times New Roman" panose="02020603050405020304" pitchFamily="18" charset="0"/>
                <a:hlinkClick r:id="rId4"/>
              </a:rPr>
              <a:t>Women Skills Development </a:t>
            </a:r>
            <a:r>
              <a:rPr lang="en-US" sz="3100" u="sng" dirty="0" err="1">
                <a:solidFill>
                  <a:srgbClr val="0563C1"/>
                </a:solidFill>
                <a:effectLst/>
                <a:latin typeface="BabelSans" panose="02000606020000020004"/>
                <a:ea typeface="Calibri" panose="020F0502020204030204" pitchFamily="34" charset="0"/>
                <a:cs typeface="Times New Roman" panose="02020603050405020304" pitchFamily="18" charset="0"/>
                <a:hlinkClick r:id="rId4"/>
              </a:rPr>
              <a:t>Organisation</a:t>
            </a:r>
            <a:r>
              <a:rPr lang="sv-SE" sz="3100" u="sng" dirty="0">
                <a:solidFill>
                  <a:srgbClr val="0563C1"/>
                </a:solidFill>
                <a:effectLst/>
                <a:latin typeface="BabelSans" panose="02000606020000020004"/>
                <a:ea typeface="Calibri" panose="020F0502020204030204" pitchFamily="34" charset="0"/>
              </a:rPr>
              <a:t> </a:t>
            </a:r>
            <a:r>
              <a:rPr lang="en-US" sz="3100" dirty="0" err="1">
                <a:effectLst/>
                <a:latin typeface="BabelSans" panose="02000606020000020004"/>
                <a:ea typeface="Calibri" panose="020F0502020204030204" pitchFamily="34" charset="0"/>
              </a:rPr>
              <a:t>i</a:t>
            </a:r>
            <a:r>
              <a:rPr lang="en-US" sz="3100" dirty="0">
                <a:effectLst/>
                <a:latin typeface="BabelSans" panose="02000606020000020004"/>
                <a:ea typeface="Calibri" panose="020F0502020204030204" pitchFamily="34" charset="0"/>
              </a:rPr>
              <a:t> Nepal</a:t>
            </a:r>
            <a:br>
              <a:rPr lang="sv-SE" altLang="sv-SE" sz="3100" dirty="0">
                <a:latin typeface="BabelSans" panose="02000606020000020004"/>
                <a:cs typeface="Segoe UI" pitchFamily="34" charset="0"/>
              </a:rPr>
            </a:br>
            <a:r>
              <a:rPr lang="sv-SE" altLang="sv-SE" sz="3100" dirty="0">
                <a:latin typeface="BabelSans" panose="02000606020000020004"/>
                <a:cs typeface="Segoe UI" pitchFamily="34" charset="0"/>
              </a:rPr>
              <a:t>- </a:t>
            </a:r>
            <a:r>
              <a:rPr lang="sv-SE" sz="3100" u="sng" dirty="0" err="1">
                <a:solidFill>
                  <a:srgbClr val="0563C1"/>
                </a:solidFill>
                <a:effectLst/>
                <a:latin typeface="BabelSans" panose="02000606020000020004"/>
                <a:ea typeface="Calibri" panose="020F0502020204030204" pitchFamily="34" charset="0"/>
                <a:cs typeface="Times New Roman" panose="02020603050405020304" pitchFamily="18" charset="0"/>
                <a:hlinkClick r:id="rId5"/>
              </a:rPr>
              <a:t>Kuapa</a:t>
            </a:r>
            <a:r>
              <a:rPr lang="sv-SE" sz="3100" u="sng" dirty="0">
                <a:solidFill>
                  <a:srgbClr val="0563C1"/>
                </a:solidFill>
                <a:effectLst/>
                <a:latin typeface="BabelSans" panose="02000606020000020004"/>
                <a:ea typeface="Calibri" panose="020F0502020204030204" pitchFamily="34" charset="0"/>
                <a:cs typeface="Times New Roman" panose="02020603050405020304" pitchFamily="18" charset="0"/>
                <a:hlinkClick r:id="rId5"/>
              </a:rPr>
              <a:t> </a:t>
            </a:r>
            <a:r>
              <a:rPr lang="sv-SE" sz="3100" u="sng" dirty="0" err="1">
                <a:solidFill>
                  <a:srgbClr val="0563C1"/>
                </a:solidFill>
                <a:effectLst/>
                <a:latin typeface="BabelSans" panose="02000606020000020004"/>
                <a:ea typeface="Calibri" panose="020F0502020204030204" pitchFamily="34" charset="0"/>
                <a:cs typeface="Times New Roman" panose="02020603050405020304" pitchFamily="18" charset="0"/>
                <a:hlinkClick r:id="rId5"/>
              </a:rPr>
              <a:t>Kokoo</a:t>
            </a:r>
            <a:r>
              <a:rPr lang="sv-SE" sz="3100" u="sng" dirty="0">
                <a:solidFill>
                  <a:srgbClr val="0563C1"/>
                </a:solidFill>
                <a:effectLst/>
                <a:latin typeface="BabelSans" panose="02000606020000020004"/>
                <a:ea typeface="Calibri" panose="020F0502020204030204" pitchFamily="34" charset="0"/>
                <a:cs typeface="Times New Roman" panose="02020603050405020304" pitchFamily="18" charset="0"/>
                <a:hlinkClick r:id="rId5"/>
              </a:rPr>
              <a:t> </a:t>
            </a:r>
            <a:r>
              <a:rPr lang="sv-SE" sz="3100" dirty="0">
                <a:effectLst/>
                <a:latin typeface="BabelSans" panose="02000606020000020004"/>
                <a:ea typeface="Calibri" panose="020F0502020204030204" pitchFamily="34" charset="0"/>
              </a:rPr>
              <a:t> i Ghana</a:t>
            </a:r>
            <a:br>
              <a:rPr lang="sv-SE" sz="3100" dirty="0">
                <a:latin typeface="BabelSans" panose="02000606020000020004"/>
                <a:cs typeface="Segoe UI" pitchFamily="34" charset="0"/>
              </a:rPr>
            </a:br>
            <a:r>
              <a:rPr lang="sv-SE" altLang="sv-SE" sz="3100" dirty="0">
                <a:latin typeface="BabelSans" panose="02000606020000020004"/>
                <a:cs typeface="Segoe UI" pitchFamily="34" charset="0"/>
              </a:rPr>
              <a:t>- </a:t>
            </a:r>
            <a:r>
              <a:rPr lang="sv-SE" sz="3100" u="sng" dirty="0" err="1">
                <a:solidFill>
                  <a:srgbClr val="0563C1"/>
                </a:solidFill>
                <a:effectLst/>
                <a:latin typeface="BabelSans" panose="02000606020000020004"/>
                <a:ea typeface="Calibri" panose="020F0502020204030204" pitchFamily="34" charset="0"/>
                <a:hlinkClick r:id="rId6"/>
              </a:rPr>
              <a:t>Uciri</a:t>
            </a:r>
            <a:r>
              <a:rPr lang="sv-SE" sz="3100" dirty="0">
                <a:effectLst/>
                <a:latin typeface="BabelSans" panose="02000606020000020004"/>
                <a:ea typeface="Calibri" panose="020F0502020204030204" pitchFamily="34" charset="0"/>
              </a:rPr>
              <a:t> i </a:t>
            </a:r>
            <a:r>
              <a:rPr lang="sv-SE" sz="3100" dirty="0" err="1">
                <a:effectLst/>
                <a:latin typeface="BabelSans" panose="02000606020000020004"/>
                <a:ea typeface="Calibri" panose="020F0502020204030204" pitchFamily="34" charset="0"/>
              </a:rPr>
              <a:t>Mexico</a:t>
            </a:r>
            <a:br>
              <a:rPr lang="sv-SE" sz="3100" dirty="0">
                <a:latin typeface="BabelSans"/>
                <a:ea typeface="+mn-ea"/>
                <a:cs typeface="+mn-cs"/>
              </a:rPr>
            </a:br>
            <a:br>
              <a:rPr lang="sv-SE" sz="3100" dirty="0">
                <a:effectLst/>
                <a:latin typeface="BabelSans"/>
                <a:ea typeface="Calibri" panose="020F0502020204030204" pitchFamily="34" charset="0"/>
                <a:cs typeface="Times New Roman" panose="02020603050405020304" pitchFamily="18" charset="0"/>
              </a:rPr>
            </a:br>
            <a:endParaRPr lang="sv-SE" altLang="sv-SE" sz="3100" dirty="0">
              <a:latin typeface="BabelSans"/>
              <a:cs typeface="Segoe UI" pitchFamily="34" charset="0"/>
            </a:endParaRPr>
          </a:p>
        </p:txBody>
      </p:sp>
      <p:pic>
        <p:nvPicPr>
          <p:cNvPr id="9" name="Bildobjekt 8" descr="En bild som visar person, utomhus&#10;&#10;Automatiskt genererad beskrivning">
            <a:extLst>
              <a:ext uri="{FF2B5EF4-FFF2-40B4-BE49-F238E27FC236}">
                <a16:creationId xmlns:a16="http://schemas.microsoft.com/office/drawing/2014/main" id="{4D7014EF-FA46-3067-585D-C705BE58CF89}"/>
              </a:ext>
            </a:extLst>
          </p:cNvPr>
          <p:cNvPicPr>
            <a:picLocks noChangeAspect="1"/>
          </p:cNvPicPr>
          <p:nvPr/>
        </p:nvPicPr>
        <p:blipFill>
          <a:blip r:embed="rId7"/>
          <a:stretch>
            <a:fillRect/>
          </a:stretch>
        </p:blipFill>
        <p:spPr>
          <a:xfrm>
            <a:off x="5410200" y="952500"/>
            <a:ext cx="3238500" cy="3238500"/>
          </a:xfrm>
          <a:prstGeom prst="rect">
            <a:avLst/>
          </a:prstGeom>
        </p:spPr>
      </p:pic>
    </p:spTree>
    <p:extLst>
      <p:ext uri="{BB962C8B-B14F-4D97-AF65-F5344CB8AC3E}">
        <p14:creationId xmlns:p14="http://schemas.microsoft.com/office/powerpoint/2010/main" val="360290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71538" y="915988"/>
            <a:ext cx="8162925" cy="708025"/>
          </a:xfrm>
        </p:spPr>
        <p:txBody>
          <a:bodyPr>
            <a:normAutofit fontScale="90000"/>
          </a:bodyPr>
          <a:lstStyle/>
          <a:p>
            <a:pPr algn="l" eaLnBrk="1" hangingPunct="1"/>
            <a:r>
              <a:rPr lang="sv-SE" altLang="sv-SE" sz="4000" dirty="0">
                <a:latin typeface="Highway gothic"/>
                <a:cs typeface="Segoe UI" pitchFamily="34" charset="0"/>
              </a:rPr>
              <a:t>Aktörer inom Fair </a:t>
            </a:r>
            <a:r>
              <a:rPr lang="sv-SE" altLang="sv-SE" sz="4000" dirty="0" err="1">
                <a:latin typeface="Highway gothic"/>
                <a:cs typeface="Segoe UI" pitchFamily="34" charset="0"/>
              </a:rPr>
              <a:t>Trade</a:t>
            </a:r>
            <a:r>
              <a:rPr lang="sv-SE" altLang="sv-SE" sz="4000" dirty="0">
                <a:latin typeface="Highway gothic"/>
                <a:cs typeface="Segoe UI" pitchFamily="34" charset="0"/>
              </a:rPr>
              <a:t> </a:t>
            </a:r>
            <a:br>
              <a:rPr lang="sv-SE" altLang="sv-SE" sz="4000" dirty="0">
                <a:latin typeface="Highway gothic"/>
                <a:cs typeface="Segoe UI" pitchFamily="34" charset="0"/>
              </a:rPr>
            </a:br>
            <a:r>
              <a:rPr lang="sv-SE" altLang="sv-SE" sz="4000" dirty="0">
                <a:latin typeface="Highway gothic"/>
                <a:cs typeface="Segoe UI" pitchFamily="34" charset="0"/>
              </a:rPr>
              <a:t>- Fair </a:t>
            </a:r>
            <a:r>
              <a:rPr lang="sv-SE" altLang="sv-SE" sz="4000" dirty="0" err="1">
                <a:latin typeface="Highway gothic"/>
                <a:cs typeface="Segoe UI" pitchFamily="34" charset="0"/>
              </a:rPr>
              <a:t>Trade</a:t>
            </a:r>
            <a:r>
              <a:rPr lang="sv-SE" altLang="sv-SE" sz="4000" dirty="0">
                <a:latin typeface="Highway gothic"/>
                <a:cs typeface="Segoe UI" pitchFamily="34" charset="0"/>
              </a:rPr>
              <a:t>-importörer i Sverige</a:t>
            </a:r>
            <a:endParaRPr lang="sv-SE" altLang="sv-SE" sz="4000" dirty="0">
              <a:latin typeface="Highway gothic"/>
              <a:cs typeface="Segoe UI" pitchFamily="34" charset="0"/>
              <a:hlinkClick r:id="rId3"/>
            </a:endParaRPr>
          </a:p>
        </p:txBody>
      </p:sp>
      <p:sp>
        <p:nvSpPr>
          <p:cNvPr id="18440" name="AutoShape 2" descr="data:image/jpeg;base64,/9j/4AAQSkZJRgABAQAAAQABAAD/2wCEAAkGBhQQEBMQEBMSFRUWFhgWFBUVGBcWFhQUFhEXFRcVGhUXICYeGBokGhoYHy8iIycpLS4uGh4yNTAqNSgrLCkBCQoKDgwOGg8PGjEkHyQtNSstNSo1LCwvMDUwNDQsLC8sLC8sLDQsKSwsLC0sLCwvLCwsLCwqKSwsLCwsLCwsLP/AABEIAQgAvwMBIgACEQEDEQH/xAAcAAEAAwEBAQEBAAAAAAAAAAAABQYHBAMBAgj/xABJEAABAwIDBAQJCAgFBAMAAAABAAIDBBEFBhIHITFRE0FysiIzNGFxc4GRkhYyNVKhs8HRFEJTYoKi0uEVFyNUsUOjwvBjdPH/xAAbAQABBQEBAAAAAAAAAAAAAAAAAgMEBQYBB//EADYRAAEDAgIHBQcEAwEAAAAAAAEAAgMEEQUSEyEzQVFxgTEyNGHwFCKRobHR4RVCcsEGI1NS/9oADAMBAAIRAxEAPwDcUREIVOzx4yPsnvKtqyZ48ZH2T3lW1gcU8W/1uWqotg1ERFXKWiIiEIiIhCIiIQiIiEIiIhCIiIQiIiEIrrkryd3rD3GqlK65K8nd6w9xqucF8UORVfiWw6qwIiLbLNIiIhCp2ePGR9k95VtWTPHjI+ye8q2sDini3+ty1VFsGoiIq5S0RSzcq1BF9A9rm3/5X35J1H1G/E1S/Yqj/m74FMe0w/8AsfFRCKX+SdR9RvxNUXPA5jix4IcDYg9Sakp5Yhd7SOYS2SsfqaQV+ERrbmw3nqCmKbKc7xchrO2bH3AG3tRFBJMbRtJ5IfKyPW82UOilK3LM8Q1FocBxLDe3s4/YotclhkiNpGkc11kjXi7TdEXvRUL5naI23PHlYcyTwUh8k6j6jfialR000gzMYSPIJL5o2GznAKIRS/yTqPqN+Jq86nLk8bC9zBZoubOBsOdks0dQBcsPwK4KiImwcPioxERRU8iuuSvJ3esPcaqUrrkryd3rD3Gq5wXxQ5FV+JbDqrAiItss0iIiEKnZ48ZH2T3lW1ZM8eMj7J7yrawOKeLf63LVUWwaiBECrlLVvzrjUtMyIwuDS5xBuAdwbfrVT+XNX+0b8DPyU9tK8XB2nd0KhLYVk0jZiGuIXnkz3B5AKsUOfKoOBc5rgDvbpaLjrFwLhWqvpI8QgbUQfPA4dZtxjdycOr8iszUvlvMDqOXVvMbt0jeY+sP3h/ZMMmEgMc+tp+XmEumq3wvDrq24NBHSU762o3aQTvG9rQbWAP6zju9o5rPMa2o1kzyYn9Ay/gtYGk26tTyCSfRYK87T5+lwoyQnUwvjcSOBZqt3tKxZbTB6GGGAAC/rt6qPitbLJL22V8yztWnika2sd0sRNi6wEjB9YFoGoeYi/Iq65jwTU5ktOARKQLN4EkXDh5iL3Pt61hy3vA8SFLhVNJOTcQssP1nEs8Fo89rJnG6CCWL3tSdwmukjcbm9hvSonjwumvudK/gPru/Bg/8Ad5VS+XNX+0b8DfyUZi2KvqZTLId53AdTW9TQuNZGSoIsyH3WjULInqXyvLrqf+XNX+0b8DPyVsw/EX1GGSSSkFxbICQAOBIG4LNFoOXvol/ol7xTtPK9+cOcT7pTtG9xmFz6uq0iIsit8iuuSvJ3esPcaqUrrkryd3rD3Gq5wXxQ5FV+JbDqrAiItss0iIiEKnZ48ZH2T3lW1ZM8eMj7J7yrawOKeLf63LVUWwaiBECrlLVh2leLg7Tu6FQlfdpXi4O07uhUJauu2x6fRecz98oiIoSZU5l7G2sD6apGqnlBa8H9TVu1Dzc7ekbxv4MY2SVDXaqRzJozvbdwa8A7xe/gn0g7+QXErhkvNfRWpp3WZ/03ngw/VJ+ry5ejhe4Xib6c6MnUeKVkZLZsnQqEwPZcYj+kYk9jImeE6Np1F1upxG4A8hcnhuTMOPOq5NXzWN3Rs+qOZ85/suzNuZjVP0RkiFp8H98/XP4D/wBFeTWJYi+qdlvqCMrIxlj7PqiIip0lFoOXvol/ol7xWfLQcvfRL/RL3ipdL+/+JUyh2w9b1WkRFll6AiuuSvJ3esPcaqUrrkryd3rD3Gq5wXxQ5FV+JbDqrAiItss0iIiEKnZ48ZH2T3lW1ZM8eMj7J7yrawOKeLf63LVUWwaiBECrlLVh2leLg7Tu6FQlfdpXi4O07uhUJauu2x6fRecz98op7GstGKCGpjuY3xsL+vQ9zBv7JPuO7koFbBg8QfRwtcAWmFgIPAgxi4XaSATZmnhqREwPuFjNXViNup17XtuXH/jrOT/cPzU7tGy2aSxbcxOf4DuW53gHzj7R7VRVocNwaGaHNMDmuR2qvnkfG/Kp3/HWcn+4fmu6CYPaHDgeaqi1DZxlbp4455h/pt+a0/8AUcHH+UfafakYng8ULG6AG5NtfCxSqZz5XZV5nLZZQvqpbgks6NvCzXPALj6RwHLf6IJahnvyGTtR/eNWXrP1kTYnhreCnTMDCAEWg5e+iX+iXvFZ8tBy99Ev9EveK5S/v/iU9Q7Yet6rSIiyy9ARXXJXk7vWHuNVKV1yV5O71h7jVc4L4ociq/Eth1VgREW2WaRERCFTs8eMj7J7yrasmePGR9k95VtYHFPFv9blqqLYNRAiBVylqw7SvFwdp3dCoSvu0rxcHad3QqEtXXbY9PovOZ++UWx4F5LB6qPuBY4tjwLyWD1UfcCkYZ33ck5TdpVS2x+QR+vZ91KsaWy7Y/II/Xs+6lWNLdUGx6qsxDbdEW/bPfoyl7B77lgK37Z79GUvYPfckYjsxzTmG7Q8l9z55DJ2o/vGrL1qGfPIZO1H941ZesLiW1HL7qbUd9FoOXvol/ol7xWfLQcvfRL/AES94pil/f8AxKcodsPW9VpERZZegIrrkryd3rD3GqlK65K8nd6w9xqucF8UORVfiWw6qwIiLbLNIiIhCp2ePGR9k95VtWTPHjI+ye8q2sDini3+ty1VFsGogRAq5S1YdpXi4O07uhUJX3aV4uDtO7oVCWrrtsen0XnM/fKLY8C8lg9VH3AscWx4F5LB6qPuBSMM77uScpu0qpbY/II/Xs+6lWNLZdsfkEfr2fdSrGluqDY9VWYhtuiLftnv0ZS9g99ywFb9s9+jKXsHvuSMR2Y5pzDdoeS+588hk7Uf3jVl61DPnkMnaj+8asvWFxLajl91NqO+i0HL30S/0S94rPloOXvol/ol7xTFL+/+JTlDth63qtIiLLL0BFdcleTu9Ye41UpXXJXk7vWHuNVzgvihyKr8S2HVWBERbZZpEREIVOzx4yPsnvKtqyZ48ZH2T3lW1gcU8W/1uWqotg1ECIq5S1bc84RLUMhELC8tcSbFosC394hU/wCRtX+wd8Uf9Sm25tqAANTT6Wi6/XyvqObPhC00tfRyuzuzX6LLPwaRxuSPXRQXyNq/2Dvij/qWkUUgp6WLpiGaY2NdfqcGgW3cd/JVT5X1HNnwhcGIYrJOQZHXtwA3AezmktxOnpwTCCXHjaydgwZzHe8dXryU5tKweWso2MpmdI7pWvsC0eD0bxe7iB1j3rMv8uMQ/wBs744v61d6HME0LdDHDT1Bwvb0cgun5X1HNnwhXNP/AJRFHGG5fl+VGqP8fdK8uv6+Cz//AC4xD/bO+OL+ta5lSA0mHQsqR0ZjYdYJBsdZNrtuDxHBQfyvqObPhC4sRxiWe3SO3DgALC/O3NIq/wDJ2Sx2a3Xu3f2lUuAmF9ydXryVtzVSuqaNzYBrLiwtsRvAeDe5NuCoXyNq/wBg74o/6lJYfjssDS2NwtxsRcD0cl1/K+o5s+EKqfiNLPZ8mYG261k7Lgz3OuDq9eSgvkbV/sHfFH/UrhhlA+DDJI5W6XBshIuDuJJHAkKM+V9RzZ8IXjVZmnkYWOc2zhY2aAbcrpLa6kjDsma5BGuy7BhEkTw649dFFoiLOLSorrkryd3rD3GqlK65K8nd6w9xqucF8UORVfiWw6qwIiLbLNIiIhCp2ePGR9k95VtWTPHjI+ye8q2sDini3+ty1VFsGoiIq5S0REQhEREIRERCEREQhEREIRERCEREQhFdcleTu9Ye41UpXXJXk7vWHuNVzgvihyKr8S2HVWBERbZZpF+TKOY96/Sz6pyhTF7iaxt9RvcNJ49ZvvKjTzGICwHUgfVcs89xt1352eDJHYj5p7yrd1OQ7OGPaHMqLg8CGAg/zLxqciwxnTJVhp42LWg2+JZurw+WaQzGwB8x9bqxgxGaNgjEV7ef4UTdLqYpsgRS36OqDrcdLAbfzL9VOz2OMapKrSOFywDfy+co/wCkSZc19XT7p79Wmvl0Wvn+FC3S6lIMkQPcGsrGkngA1tz/ADLqfs1aASaggDeSWCwHP5yG4RI4Xab/AA+6Di0zTYw/P8KBul1I/I+m/wB6z4W/1LuGzRp3ioPwD+pcZhEj+6QeRH3Q7FZm96G3X8KAul1KS5Kp2OLXVjQRuILW3B+Je9Ps7jkbqZU6hzDAR3kNwmRxygi/MfddOKzAXMPz/ChLpdS9TkKGKwkqw2/C7QL/AMyU2Q4ZSRHVhxG8gNaTb4kfpMmbLcX4XH3R+qzWzaHVz/CiLpdTc+zqONup9TpA6ywAd5c8eS6dxDW1jSTuA0t3nl85DsJkabOIB5j7oGKzEXEPz/CjLpdT/wDlm39ufgH9S4Tk+m/3rPhb/Uh+ESM7xA52+643FZnd2G/X8KOul1Ox7NmOAc2oJB3ghgII5/OXPPkeCN2l9Y1p6wWtuP5l12ESNF3Gw6fdAxaYmwh+f4UVdXTJcgEDrkeMPX+41QtNs+ilF46rUBuNmA2PxL5VbP4owDJVBt+GpjRf+ZTKKilpX6bURbiAPjdR6ivmnbo9FY8/wr214PAgr9KoZYy9BBP0kdSJHaSNLQG3vxJsTdW9aOCQyNzEfA3UGzh3xYooN+T4CSfDFzwDtw+xTiIlp4praRoNuKcjlfH3DZeFFRNhYI2XsOe87zclcWIZcinf0j9QdYA6Ta9uClEQ+CN7BG5oIG5DZXtdmB1rgwzBY6fUY9V3WuXG+4dS/eJYUyoaGyX3G4INiN1l2IgQRiPRBoy8EaV5dnvrURR5Xhie2RuslpuLm4vz4KTqIA9rmOFw4EH0FeiIjgjjaWsaACh8r3nM43KgvkbBzk+L+ym44w1oa3cAAAOQAsF+kXIqaKG+jaBfguyTPk75uoapypC97nnWC4kmzt1zvPUu/DsOZAzRHe17m5uST/8AgXUi4ylhjdna0AodNI9uVztSjsTwGOocHP1XAtdptuvf818w3AIqdxezVci13G9he/4BSSI9lhz6TKM3FGnky5M2pc2IYeydnRyXtcHcbEEdajoMpQscHeGbEEAu3XBuOpTSIkpYZHZ3tBKGTyMGVrrBfHNBBB4HcfaoM5Ng/wDk+L+ynUXZaeKa2kaDbiiOZ8fcNl5UtM2NjWMFg0WCjq3LMMzzI7WCeNjYcLXtZSyLskEcjQx7QQFxsr2HM061xYZhLKcER38I3JJud3BfMTwaOo09Jq8G9iDbjxH2BdyI0Eej0WUZeG5Glfnz318VFUGW4oXiRuouF7XN7XFuXJSqIuxQsiGWMWHkuPkdIbuN0RFV9oWZjRUhMZtLIdEf7u67n+wfaQpDGF7g0b0y94Y0uO5deIZ1pYKiOlc8ule9rNLBq0FxsNZ6t5G7j5lOrONmGTW6G4hUDVI8l0Qdv0i5HSG/FxNyCeqx4laOnJ2sY7K3XbtTcD3vbmfqv2IiImE+iIiEIiIhCKPxfHIqVrDM62t7Y2Ab3Oc4gbhyHEnqUgsx2vv0z0L+Refc+Ip6CMSSBpTE8hjjLgtORETKfRERCEREQhERfCbbyhC+ooPAs501bI+KB5LmC+9pbqaCBqbfiLke8KcSnNLTZwsktcHC7TdERElKRY9tgqzJWxQA7mRiw/fkeb/Y1q2FYtncasdDT+0p2+8R/mp1CP8AZfgFBrz/AKgOJAWxUNKIomRN4Ma1g9DWgD/he6IoJ1qcBZFnudtoM9DWshjjYYw1r3agS6QOJvpIO61rcDvur1TYhHI57Y5GPLCA8NcHFhPAOA4HcVF5lrKKExS13RXDv9IvZrcCLEloAJsNx5cPMn4bB/vNv5Jie5Z7rream2m+9fV5wTtka17CHNcA5rhvBaRcEeay9Ewn0REQhFmO2xvg0ruRlHvEZ/Bacs720RXpqd3KUj4oyf8AxUqjNpmqLWC8LlfqObXGx/1mtPvaCvZUyj2g0lNSUwllvJ0EWpkYL3A9G297bmnzE3VupKpssbJYzdr2hzTza4XB9yZfG5msjUno5Gv1A616oiJtOIiLnZiEbpDC2RhkaNTmBwLmi9rlvEDeF2y5ddC/EzNTXDmCPeF+0XF1Ynslk04iBziePdpP4LbFh+zwaMYY3zzN90b/AMluCn1+1B8lX4fsiPNEXnPO1jS97mtaN5c4gADmSdwXDh2ZKaoeWQTxSOHFrXAm3MDrHnCghpIuAp5cAbEqr1m1+kY5zWMnksSLgNDTY8QXOvb2LNsbzKJ8Q/TmsI8ON4Y438WGCxI56ftWpO2U0JeX6JN5J0h5DRfqFt9vas7xnB4oMZbTMYOiE0A0ElwLXCMuBLrkg3PHmrilMFzkBvbeqaqE9hnItfctAyJn5+ISyxSRNZpZrDmkkW1Btjfr37vQVE7Q81yyzjDKInU4hspabFzncIg7qFt7j7Ooq51/Q4dSzTRRRRhjC6zGtaHOA8EHSN9yQPas72V0gfNU4hOb9E0nUfrvu6R/pDQfjUeMMJdMG6h2DzUiQvAbCXaz2nyXDlnGZMMxD9DYWOYZ2xTHTvcbiMkHiA0l1h7+Kmdtbd9IfXD7pZ27EC6o/SD84y9KfSZNf/K0jbUPApD+9J9rWfkpj2ZZ4zvN7/BQ2PzU8jdwtb4qVwvNkdBg9JLKHOLmBjGttdxF77zuAACs+G47HNStrAdEZYXkvsNAF9V+rcQfcs1raTpstwv64Xl3s6d8Z+xwPsVWkzQ//DmUAJDRI57zzZuc1no16nH+FR/ZRLcjtzEFSfazFYHsygjmrRmHapPNJ0VACxt9LXadUsh4bmkHTfqFifRwWj5XE/6JD+lm82m772vvcS0G264bYHzqB2c5MbSQNqJGgzyN1XPGNrhuYORtx93UrmotQ+PuRjUN/FSaZkm0kOs7twRZBtSzjHUkUkIDmxv1Ok6i8Nc3S3mBc3PWeHM6DneKodQytpATIQBZvziwka9Pn03+22+yyepyNJBh8lZUBzH62NjjO4hpfYucOongB/ZPUTGA53HXewCarXvIyNGq1yV35K2aOrGNqJ36ITfSGWL32JB38GC4PM+YcVfK3OtNQ1EOHBj9wjjuLaYg4BrASTc7rE+Y9a+bLpdWGQj6rpB/3nH8VSdsND0dZHM3d0kfH9+N1r+4t9yXfTzmOQ6heybA9ngEkY1m11pmZcyxUEJmmPHcxg+c93IfiepZth+dsRxCrYynOhutpLGNBYxmreXvcCbW9F+oKGxTEZcar4mNuL6Y2A8GANvI8gecOcfMAOpbJhOEQ4fT6IwGsY0ue4/OdYXc9x6zu/AbkksZTMGYXcfklh76l5LTZg+aq20rObqcNpKYkTSDwnN+cxhNgG/vu94HpBVFir58Fqi1pY6QsYZw4avnf6hj1ceBFyOJUpkWI4jiz6uXeGEzWO8B1w2Jv8O63YVYzbiP6RW1EoNw6RwaebW+A0/CApcMbWnRW3XPNQ55XOGlvvsOQX9EsdcAjgd4VXzbtAhw89GQZZbX6NpA0g8C5x+bflYldX+OiDC2Vbt+mnY+31nGNulvtcQPas0yPlc4rUS1NU5xYHXfY2Mkjt+m44ADjbq0geauhhb7z5O6FYzzu91kfePyXDkut1YvDLbTrmebXvbW1+6/Xxstxrq1kET5pDZjGlzj5gL+0rEqenbBjrY4wGtbVhrQOAaZAAPcVcdsWLllPFTNPjXFzuxHY29ri0/wqTUx6WVgG8KNTSaKJ5O4qnYni1TjVS5uoMiYC8NcbRQxt4veRxPn5mw3KLyrg0tVVNip3FrgHO1i40NDSL3G8XuG/wAS/GCUtRU3pKZpIe4OkDdwOnc0yO6mN3kX3XPWbLa8m5QZh0OkEOlfYyycyODRyaN9vaVInmbTtyjoP7KjQQuqHBzup/oKwLFM8u0Y4Xcn07vc2P8AJbWsS2mbsWJ80J+wfkoNBtCPJT8Q2YPmrztaqSzDi0frysafQCX/APLQqPS402mwN0LT/qVMzwR1iMBgefRYBv8AEeS0nP2BOrKGSKIXkBa9g5lp3jf1lpcFmGX9m1VUSgTRvhiB8NzxpNusNad5PntZPUro9D7xtY3TNU2TTe4L3FlV6ijcxjHuFhI0uZ52h7mX+JpWm7WDroaOXm4fzQ6vwURtco2xTU0cbQ1rYNDQOAa15ACsma8Ikq8FpehYXva2CTS3e4joNJsOs+FwTz5Q4xyHiUwyItEsY4Bc+Uoemy/PHx8GcD0gF4+2yzvK+HioraeEi4dI3UObQdTv5QVr+zjBZIMP6KoYWl73u0HiGuAG8dR3E286p+z3J1TDiIkmhexkIf4ThYOJaWDSf1uN7hIZM1ul1+YTkkLnaK48itdREVOrlFU9qLb4XN5nR/fNCtiqW1OW2GSj6zox/wB1p/BPU+1bzCZqNk7kVybIJL4e4fVmePe1jvxXFtopb09PL9WRzfjZf/wXRsa8hl/+w77mJSu0fCH1NA9kTC97XMe1rd5NnWNh1nSSpRdkq7+aihpfSW8lStjWHh1RPOR4tgaPMZHHf7mEe1X3P1SY8NqnDrj0+x7gw/Y5RGyrAZaWmldPG6N0kgIa7c7Q1oAJHVvLuKsmZcK/SqSenFrvYQ2/DUN7b+bUAkzyA1F9wISoIy2mtvIKyfKGNNosOrpgbSyOZFEOvUWONx6A4u9gVRNG4RNmI8Bz3MB5ua1rj7g5vvU/huzutml6MwuiF/CfJua0dZH1/wCG6sW1DBmUlHRQRDwWOkF+txLWlzj5yd6sxIxslmm5cf6VWY3uiu4WDR/a9syVJOXaW3X0LT6Gh34tCk9nFbHS4RJUPO5r5Xv85FgB6TZoHpC9suYK2uwKKncbamu0u46XtneWn3j3XWfyZOxFhNGIpiwv1WaT0DncA/V8zhbjYqI0Me10ZNrOv0UtxexzZQL3bbqo3C61z6+KZ58J1Qx7j53TBx+0qW2nU0zMQkMztQcNUW+4EVyGtt1WIO729aj8WwU0FayF7g5zDE9xHC50uIHmBuL+ZaptFyY6vjZJDbpo72BNg9h3lt+o3Fxfdx53EiSVrJGO3EKNHC58b27wVM5WwqGmpYxA1rQ5jXuPW4lgJc53WvWizLTTzOghmjfI0XLWm+4GxseBt5isbZgOKyMFL0dX0Y3BjiWxgcruIbb22V8yDs7NE/8ASahwMuktaxu9sYPEl36zrbuQ38eqBLAxoLnPud1lYQzvcQ1rLDfdXtYltS+lD2IvxW2rEdo3h4u5vqW+9jT+KKDaHkjENkOa25ERQFYKt5uyRHiJidI97DHcXbY6mutcb+G8bj6VPUlK2KNkTBZrGtY0futaAPsC9kSy9xaGk6gkBjQ4uA1lEREhLRERCEVP2q07n4a8tBOl8bjblqsT9quCJcb8jg7gkSMzsLeKp2yrDnw4eC9paZJHSAHcdJDWg28+m/oIVxRESPzuLjvXI2CNgaNyIiJCcRQebcqMxGFsT3OYWu1Nc0AkGxBFjxBB/wCFOIlNcWnMO1Jc0OGV3YuHBcJZSQR08d9LBYF28m5LiT5ySSu5EXCSTcroAAsFQ847OX11Y2dkrGMLGtfcEuBaTvaBuO4jiRwV7AX1Et8rngNO7sSGRNYS4dp7URETacRZFimDvqMxFuh2kSRSONjYRsjYSb8iW6fTuRFKpnlmYjgotSwPyg8VrqIiiqUiIiEIiIhCIiIQiIiEIiIhCIiIQiIiEIiIhCIiIQiIiEL/2Q=="/>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742950" indent="-285750">
              <a:spcBef>
                <a:spcPct val="20000"/>
              </a:spcBef>
              <a:buClr>
                <a:schemeClr val="folHlink"/>
              </a:buClr>
              <a:buSzPct val="70000"/>
              <a:buFont typeface="Wingdings" pitchFamily="2" charset="2"/>
              <a:buChar char="n"/>
              <a:defRPr sz="2400">
                <a:solidFill>
                  <a:schemeClr val="tx1"/>
                </a:solidFill>
                <a:latin typeface="Verdana" pitchFamily="34" charset="0"/>
              </a:defRPr>
            </a:lvl2pPr>
            <a:lvl3pPr marL="1143000" indent="-228600">
              <a:spcBef>
                <a:spcPct val="20000"/>
              </a:spcBef>
              <a:buClr>
                <a:schemeClr val="tx2"/>
              </a:buClr>
              <a:buChar char="•"/>
              <a:defRPr sz="2400">
                <a:solidFill>
                  <a:schemeClr val="tx1"/>
                </a:solidFill>
                <a:latin typeface="Verdana" pitchFamily="34" charset="0"/>
              </a:defRPr>
            </a:lvl3pPr>
            <a:lvl4pPr marL="1600200" indent="-228600">
              <a:spcBef>
                <a:spcPct val="20000"/>
              </a:spcBef>
              <a:buClr>
                <a:schemeClr val="hlink"/>
              </a:buClr>
              <a:buChar char="•"/>
              <a:defRPr sz="2000">
                <a:solidFill>
                  <a:schemeClr val="tx1"/>
                </a:solidFill>
                <a:latin typeface="Verdana" pitchFamily="34" charset="0"/>
              </a:defRPr>
            </a:lvl4pPr>
            <a:lvl5pPr marL="2057400" indent="-22860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sv-SE" altLang="sv-SE" sz="2400"/>
          </a:p>
        </p:txBody>
      </p:sp>
      <p:pic>
        <p:nvPicPr>
          <p:cNvPr id="17" name="Bildobjekt 1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2587" y="2435284"/>
            <a:ext cx="1561039" cy="1987432"/>
          </a:xfrm>
          <a:prstGeom prst="rect">
            <a:avLst/>
          </a:prstGeom>
          <a:effectLst>
            <a:outerShdw blurRad="50800" dist="38100" dir="2700000" algn="tl" rotWithShape="0">
              <a:prstClr val="black">
                <a:alpha val="40000"/>
              </a:prstClr>
            </a:outerShdw>
          </a:effectLst>
        </p:spPr>
      </p:pic>
      <p:pic>
        <p:nvPicPr>
          <p:cNvPr id="2" name="Bildobjekt 1">
            <a:hlinkClick r:id="rId6"/>
            <a:extLst>
              <a:ext uri="{FF2B5EF4-FFF2-40B4-BE49-F238E27FC236}">
                <a16:creationId xmlns:a16="http://schemas.microsoft.com/office/drawing/2014/main" id="{0A3F15AF-C88C-48E3-B12E-03FD8907D3D3}"/>
              </a:ext>
            </a:extLst>
          </p:cNvPr>
          <p:cNvPicPr>
            <a:picLocks noChangeAspect="1"/>
          </p:cNvPicPr>
          <p:nvPr/>
        </p:nvPicPr>
        <p:blipFill>
          <a:blip r:embed="rId7"/>
          <a:stretch>
            <a:fillRect/>
          </a:stretch>
        </p:blipFill>
        <p:spPr>
          <a:xfrm>
            <a:off x="4327495" y="3309205"/>
            <a:ext cx="2983918" cy="1113511"/>
          </a:xfrm>
          <a:prstGeom prst="rect">
            <a:avLst/>
          </a:prstGeom>
        </p:spPr>
      </p:pic>
    </p:spTree>
    <p:extLst>
      <p:ext uri="{BB962C8B-B14F-4D97-AF65-F5344CB8AC3E}">
        <p14:creationId xmlns:p14="http://schemas.microsoft.com/office/powerpoint/2010/main" val="23185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l" eaLnBrk="1" hangingPunct="1"/>
            <a:br>
              <a:rPr lang="sv-SE" altLang="sv-SE" sz="4000" dirty="0">
                <a:latin typeface="Highway gothic"/>
                <a:cs typeface="Segoe UI" pitchFamily="34" charset="0"/>
              </a:rPr>
            </a:br>
            <a:r>
              <a:rPr lang="sv-SE" altLang="sv-SE" sz="4000" dirty="0">
                <a:latin typeface="Highway gothic"/>
                <a:cs typeface="Segoe UI" pitchFamily="34" charset="0"/>
              </a:rPr>
              <a:t>Aktörer inom Fair </a:t>
            </a:r>
            <a:r>
              <a:rPr lang="sv-SE" altLang="sv-SE" sz="4000" dirty="0" err="1">
                <a:latin typeface="Highway gothic"/>
                <a:cs typeface="Segoe UI" pitchFamily="34" charset="0"/>
              </a:rPr>
              <a:t>Trade</a:t>
            </a:r>
            <a:r>
              <a:rPr lang="sv-SE" altLang="sv-SE" sz="4000" dirty="0">
                <a:latin typeface="Highway gothic"/>
                <a:cs typeface="Segoe UI" pitchFamily="34" charset="0"/>
              </a:rPr>
              <a:t> </a:t>
            </a:r>
            <a:br>
              <a:rPr lang="sv-SE" altLang="sv-SE" sz="4000" dirty="0">
                <a:latin typeface="Highway gothic"/>
                <a:cs typeface="Segoe UI" pitchFamily="34" charset="0"/>
              </a:rPr>
            </a:br>
            <a:r>
              <a:rPr lang="sv-SE" altLang="sv-SE" sz="4000" dirty="0">
                <a:latin typeface="Highway gothic"/>
                <a:cs typeface="Segoe UI" pitchFamily="34" charset="0"/>
              </a:rPr>
              <a:t>- Fair </a:t>
            </a:r>
            <a:r>
              <a:rPr lang="sv-SE" altLang="sv-SE" sz="4000" dirty="0" err="1">
                <a:latin typeface="Highway gothic"/>
                <a:cs typeface="Segoe UI" pitchFamily="34" charset="0"/>
              </a:rPr>
              <a:t>Trade</a:t>
            </a:r>
            <a:r>
              <a:rPr lang="sv-SE" altLang="sv-SE" sz="4000" dirty="0">
                <a:latin typeface="Highway gothic"/>
                <a:cs typeface="Segoe UI" pitchFamily="34" charset="0"/>
              </a:rPr>
              <a:t>-importörer inom EU</a:t>
            </a:r>
            <a:endParaRPr lang="sv-SE" altLang="sv-SE" sz="4000" dirty="0">
              <a:latin typeface="Highway gothic"/>
              <a:cs typeface="Segoe UI" pitchFamily="34" charset="0"/>
              <a:hlinkClick r:id="rId3"/>
            </a:endParaRPr>
          </a:p>
        </p:txBody>
      </p:sp>
      <p:sp>
        <p:nvSpPr>
          <p:cNvPr id="2" name="Platshållare för innehåll 1">
            <a:extLst>
              <a:ext uri="{FF2B5EF4-FFF2-40B4-BE49-F238E27FC236}">
                <a16:creationId xmlns:a16="http://schemas.microsoft.com/office/drawing/2014/main" id="{19221BD4-12D2-4748-B903-BEF2BBA626C7}"/>
              </a:ext>
            </a:extLst>
          </p:cNvPr>
          <p:cNvSpPr>
            <a:spLocks noGrp="1"/>
          </p:cNvSpPr>
          <p:nvPr>
            <p:ph idx="1"/>
          </p:nvPr>
        </p:nvSpPr>
        <p:spPr/>
        <p:txBody>
          <a:bodyPr>
            <a:normAutofit fontScale="25000" lnSpcReduction="20000"/>
          </a:bodyPr>
          <a:lstStyle/>
          <a:p>
            <a:pPr marL="0" indent="0">
              <a:buNone/>
            </a:pPr>
            <a:br>
              <a:rPr lang="sv-SE" sz="8000" dirty="0">
                <a:latin typeface="Babel sans"/>
                <a:ea typeface="+mj-ea"/>
                <a:cs typeface="Segoe UI" pitchFamily="34" charset="0"/>
              </a:rPr>
            </a:br>
            <a:r>
              <a:rPr lang="sv-SE" sz="9800" dirty="0">
                <a:latin typeface="Babel sans"/>
                <a:ea typeface="+mj-ea"/>
                <a:cs typeface="Segoe UI" pitchFamily="34" charset="0"/>
              </a:rPr>
              <a:t>Inköp görs mer och mer från Fair </a:t>
            </a:r>
            <a:r>
              <a:rPr lang="sv-SE" sz="9800" dirty="0" err="1">
                <a:latin typeface="Babel sans"/>
                <a:ea typeface="+mj-ea"/>
                <a:cs typeface="Segoe UI" pitchFamily="34" charset="0"/>
              </a:rPr>
              <a:t>Trade</a:t>
            </a:r>
            <a:r>
              <a:rPr lang="sv-SE" sz="9800" dirty="0">
                <a:latin typeface="Babel sans"/>
                <a:ea typeface="+mj-ea"/>
                <a:cs typeface="Segoe UI" pitchFamily="34" charset="0"/>
              </a:rPr>
              <a:t>-importörer </a:t>
            </a:r>
            <a:br>
              <a:rPr lang="sv-SE" sz="9800" dirty="0">
                <a:latin typeface="Babel sans"/>
                <a:ea typeface="+mj-ea"/>
                <a:cs typeface="Segoe UI" pitchFamily="34" charset="0"/>
              </a:rPr>
            </a:br>
            <a:r>
              <a:rPr lang="sv-SE" sz="9800" dirty="0">
                <a:latin typeface="Babel sans"/>
                <a:ea typeface="+mj-ea"/>
                <a:cs typeface="Segoe UI" pitchFamily="34" charset="0"/>
              </a:rPr>
              <a:t>utanför Sverige</a:t>
            </a:r>
            <a:br>
              <a:rPr lang="sv-SE" sz="9800" dirty="0">
                <a:latin typeface="Babel sans"/>
                <a:ea typeface="+mj-ea"/>
                <a:cs typeface="Segoe UI" pitchFamily="34" charset="0"/>
              </a:rPr>
            </a:br>
            <a:br>
              <a:rPr lang="sv-SE" sz="9800" dirty="0">
                <a:latin typeface="Babel sans"/>
                <a:ea typeface="+mj-ea"/>
                <a:cs typeface="Segoe UI" pitchFamily="34" charset="0"/>
              </a:rPr>
            </a:br>
            <a:r>
              <a:rPr lang="sv-SE" sz="9800" dirty="0">
                <a:latin typeface="Babel sans"/>
                <a:ea typeface="+mj-ea"/>
                <a:cs typeface="Segoe UI" pitchFamily="34" charset="0"/>
              </a:rPr>
              <a:t>WFTO-medlemmar:</a:t>
            </a:r>
            <a:endParaRPr lang="sv-SE" sz="4600" dirty="0">
              <a:latin typeface="Highway gothic"/>
              <a:ea typeface="+mj-ea"/>
              <a:cs typeface="Segoe UI" pitchFamily="34" charset="0"/>
            </a:endParaRPr>
          </a:p>
          <a:p>
            <a:r>
              <a:rPr lang="sv-SE" sz="8600" dirty="0" err="1">
                <a:latin typeface="Babel sans"/>
                <a:ea typeface="+mj-ea"/>
                <a:cs typeface="Segoe UI" pitchFamily="34" charset="0"/>
                <a:hlinkClick r:id="rId4">
                  <a:extLst>
                    <a:ext uri="{A12FA001-AC4F-418D-AE19-62706E023703}">
                      <ahyp:hlinkClr xmlns:ahyp="http://schemas.microsoft.com/office/drawing/2018/hyperlinkcolor" val="tx"/>
                    </a:ext>
                  </a:extLst>
                </a:hlinkClick>
              </a:rPr>
              <a:t>Globo</a:t>
            </a:r>
            <a:r>
              <a:rPr lang="sv-SE" sz="8600" dirty="0">
                <a:latin typeface="Babel sans"/>
                <a:ea typeface="+mj-ea"/>
                <a:cs typeface="Segoe UI" pitchFamily="34" charset="0"/>
              </a:rPr>
              <a:t> Fair </a:t>
            </a:r>
            <a:r>
              <a:rPr lang="sv-SE" sz="8600" dirty="0" err="1">
                <a:latin typeface="Babel sans"/>
                <a:ea typeface="+mj-ea"/>
                <a:cs typeface="Segoe UI" pitchFamily="34" charset="0"/>
              </a:rPr>
              <a:t>Trade</a:t>
            </a:r>
            <a:r>
              <a:rPr lang="sv-SE" sz="8600" dirty="0">
                <a:latin typeface="Babel sans"/>
                <a:ea typeface="+mj-ea"/>
                <a:cs typeface="Segoe UI" pitchFamily="34" charset="0"/>
              </a:rPr>
              <a:t> Partner i Tyskland</a:t>
            </a:r>
          </a:p>
          <a:p>
            <a:r>
              <a:rPr lang="sv-SE" sz="8600" dirty="0" err="1">
                <a:latin typeface="Babel sans"/>
                <a:ea typeface="+mj-ea"/>
                <a:cs typeface="Segoe UI" pitchFamily="34" charset="0"/>
                <a:hlinkClick r:id="rId5">
                  <a:extLst>
                    <a:ext uri="{A12FA001-AC4F-418D-AE19-62706E023703}">
                      <ahyp:hlinkClr xmlns:ahyp="http://schemas.microsoft.com/office/drawing/2018/hyperlinkcolor" val="tx"/>
                    </a:ext>
                  </a:extLst>
                </a:hlinkClick>
              </a:rPr>
              <a:t>Gepa</a:t>
            </a:r>
            <a:r>
              <a:rPr lang="sv-SE" sz="8600" dirty="0">
                <a:latin typeface="Babel sans"/>
                <a:ea typeface="+mj-ea"/>
                <a:cs typeface="Segoe UI" pitchFamily="34" charset="0"/>
              </a:rPr>
              <a:t> i Tyskland</a:t>
            </a:r>
          </a:p>
          <a:p>
            <a:r>
              <a:rPr lang="sv-SE" sz="8600" dirty="0">
                <a:latin typeface="Babel sans"/>
                <a:ea typeface="+mj-ea"/>
                <a:cs typeface="Segoe UI" pitchFamily="34" charset="0"/>
                <a:hlinkClick r:id="rId6">
                  <a:extLst>
                    <a:ext uri="{A12FA001-AC4F-418D-AE19-62706E023703}">
                      <ahyp:hlinkClr xmlns:ahyp="http://schemas.microsoft.com/office/drawing/2018/hyperlinkcolor" val="tx"/>
                    </a:ext>
                  </a:extLst>
                </a:hlinkClick>
              </a:rPr>
              <a:t>El </a:t>
            </a:r>
            <a:r>
              <a:rPr lang="sv-SE" sz="8600" dirty="0" err="1">
                <a:latin typeface="Babel sans"/>
                <a:ea typeface="+mj-ea"/>
                <a:cs typeface="Segoe UI" pitchFamily="34" charset="0"/>
                <a:hlinkClick r:id="rId6">
                  <a:extLst>
                    <a:ext uri="{A12FA001-AC4F-418D-AE19-62706E023703}">
                      <ahyp:hlinkClr xmlns:ahyp="http://schemas.microsoft.com/office/drawing/2018/hyperlinkcolor" val="tx"/>
                    </a:ext>
                  </a:extLst>
                </a:hlinkClick>
              </a:rPr>
              <a:t>Puente</a:t>
            </a:r>
            <a:r>
              <a:rPr lang="sv-SE" sz="8600" dirty="0">
                <a:latin typeface="Babel sans"/>
                <a:ea typeface="+mj-ea"/>
                <a:cs typeface="Segoe UI" pitchFamily="34" charset="0"/>
                <a:hlinkClick r:id="rId6">
                  <a:extLst>
                    <a:ext uri="{A12FA001-AC4F-418D-AE19-62706E023703}">
                      <ahyp:hlinkClr xmlns:ahyp="http://schemas.microsoft.com/office/drawing/2018/hyperlinkcolor" val="tx"/>
                    </a:ext>
                  </a:extLst>
                </a:hlinkClick>
              </a:rPr>
              <a:t> </a:t>
            </a:r>
            <a:r>
              <a:rPr lang="sv-SE" sz="8600" dirty="0">
                <a:latin typeface="Babel sans"/>
                <a:ea typeface="+mj-ea"/>
                <a:cs typeface="Segoe UI" pitchFamily="34" charset="0"/>
              </a:rPr>
              <a:t>i Tyskland </a:t>
            </a:r>
            <a:br>
              <a:rPr lang="sv-SE" sz="8600" dirty="0">
                <a:latin typeface="Babel sans"/>
                <a:ea typeface="+mj-ea"/>
                <a:cs typeface="Segoe UI" pitchFamily="34" charset="0"/>
              </a:rPr>
            </a:br>
            <a:endParaRPr lang="sv-SE" sz="8600" dirty="0">
              <a:latin typeface="Babel sans"/>
              <a:ea typeface="+mj-ea"/>
              <a:cs typeface="Segoe UI" pitchFamily="34" charset="0"/>
            </a:endParaRPr>
          </a:p>
          <a:p>
            <a:pPr marL="0" indent="0">
              <a:buNone/>
            </a:pPr>
            <a:r>
              <a:rPr lang="sv-SE" sz="10000" dirty="0">
                <a:latin typeface="Babel sans"/>
                <a:ea typeface="+mj-ea"/>
                <a:cs typeface="Segoe UI" pitchFamily="34" charset="0"/>
              </a:rPr>
              <a:t>Godkända av Fair </a:t>
            </a:r>
            <a:r>
              <a:rPr lang="sv-SE" sz="10000" dirty="0" err="1">
                <a:latin typeface="Babel sans"/>
                <a:ea typeface="+mj-ea"/>
                <a:cs typeface="Segoe UI" pitchFamily="34" charset="0"/>
              </a:rPr>
              <a:t>Trade</a:t>
            </a:r>
            <a:r>
              <a:rPr lang="sv-SE" sz="10000" dirty="0">
                <a:latin typeface="Babel sans"/>
                <a:ea typeface="+mj-ea"/>
                <a:cs typeface="Segoe UI" pitchFamily="34" charset="0"/>
              </a:rPr>
              <a:t> Danmark:</a:t>
            </a:r>
          </a:p>
          <a:p>
            <a:r>
              <a:rPr lang="sv-SE" sz="8600" dirty="0">
                <a:latin typeface="Babel sans"/>
                <a:ea typeface="+mj-ea"/>
                <a:cs typeface="Segoe UI" pitchFamily="34" charset="0"/>
                <a:hlinkClick r:id="rId7">
                  <a:extLst>
                    <a:ext uri="{A12FA001-AC4F-418D-AE19-62706E023703}">
                      <ahyp:hlinkClr xmlns:ahyp="http://schemas.microsoft.com/office/drawing/2018/hyperlinkcolor" val="tx"/>
                    </a:ext>
                  </a:extLst>
                </a:hlinkClick>
              </a:rPr>
              <a:t>Fair </a:t>
            </a:r>
            <a:r>
              <a:rPr lang="sv-SE" sz="8600" dirty="0" err="1">
                <a:latin typeface="Babel sans"/>
                <a:ea typeface="+mj-ea"/>
                <a:cs typeface="Segoe UI" pitchFamily="34" charset="0"/>
                <a:hlinkClick r:id="rId7">
                  <a:extLst>
                    <a:ext uri="{A12FA001-AC4F-418D-AE19-62706E023703}">
                      <ahyp:hlinkClr xmlns:ahyp="http://schemas.microsoft.com/office/drawing/2018/hyperlinkcolor" val="tx"/>
                    </a:ext>
                  </a:extLst>
                </a:hlinkClick>
              </a:rPr>
              <a:t>Trade</a:t>
            </a:r>
            <a:r>
              <a:rPr lang="sv-SE" sz="8600" dirty="0">
                <a:latin typeface="Babel sans"/>
                <a:ea typeface="+mj-ea"/>
                <a:cs typeface="Segoe UI" pitchFamily="34" charset="0"/>
                <a:hlinkClick r:id="rId7">
                  <a:extLst>
                    <a:ext uri="{A12FA001-AC4F-418D-AE19-62706E023703}">
                      <ahyp:hlinkClr xmlns:ahyp="http://schemas.microsoft.com/office/drawing/2018/hyperlinkcolor" val="tx"/>
                    </a:ext>
                  </a:extLst>
                </a:hlinkClick>
              </a:rPr>
              <a:t> Gruppen </a:t>
            </a:r>
            <a:r>
              <a:rPr lang="sv-SE" sz="8600" dirty="0">
                <a:latin typeface="Babel sans"/>
                <a:ea typeface="+mj-ea"/>
                <a:cs typeface="Segoe UI" pitchFamily="34" charset="0"/>
              </a:rPr>
              <a:t>i Danmark</a:t>
            </a:r>
          </a:p>
          <a:p>
            <a:r>
              <a:rPr lang="sv-SE" sz="8600" dirty="0" err="1">
                <a:latin typeface="Babel sans"/>
                <a:ea typeface="+mj-ea"/>
                <a:cs typeface="Segoe UI" pitchFamily="34" charset="0"/>
                <a:hlinkClick r:id="rId8">
                  <a:extLst>
                    <a:ext uri="{A12FA001-AC4F-418D-AE19-62706E023703}">
                      <ahyp:hlinkClr xmlns:ahyp="http://schemas.microsoft.com/office/drawing/2018/hyperlinkcolor" val="tx"/>
                    </a:ext>
                  </a:extLst>
                </a:hlinkClick>
              </a:rPr>
              <a:t>Hammershus</a:t>
            </a:r>
            <a:r>
              <a:rPr lang="sv-SE" sz="8600" dirty="0">
                <a:latin typeface="Babel sans"/>
                <a:ea typeface="+mj-ea"/>
                <a:cs typeface="Segoe UI" pitchFamily="34" charset="0"/>
              </a:rPr>
              <a:t> Fair </a:t>
            </a:r>
            <a:r>
              <a:rPr lang="sv-SE" sz="8600" dirty="0" err="1">
                <a:latin typeface="Babel sans"/>
                <a:ea typeface="+mj-ea"/>
                <a:cs typeface="Segoe UI" pitchFamily="34" charset="0"/>
              </a:rPr>
              <a:t>Trade</a:t>
            </a:r>
            <a:r>
              <a:rPr lang="sv-SE" sz="8600" dirty="0">
                <a:latin typeface="Babel sans"/>
                <a:ea typeface="+mj-ea"/>
                <a:cs typeface="Segoe UI" pitchFamily="34" charset="0"/>
              </a:rPr>
              <a:t> i Danmark</a:t>
            </a:r>
          </a:p>
          <a:p>
            <a:endParaRPr lang="sv-SE" sz="5100" dirty="0">
              <a:latin typeface="Highway gothic"/>
              <a:ea typeface="+mj-ea"/>
              <a:cs typeface="Segoe UI" pitchFamily="34" charset="0"/>
            </a:endParaRPr>
          </a:p>
          <a:p>
            <a:pPr marL="0" indent="0">
              <a:buNone/>
            </a:pPr>
            <a:br>
              <a:rPr lang="sv-SE" dirty="0"/>
            </a:br>
            <a:endParaRPr lang="sv-SE" dirty="0"/>
          </a:p>
        </p:txBody>
      </p:sp>
      <p:sp>
        <p:nvSpPr>
          <p:cNvPr id="18440" name="AutoShape 2" descr="data:image/jpeg;base64,/9j/4AAQSkZJRgABAQAAAQABAAD/2wCEAAkGBhQQEBMQEBMSFRUWFhgWFBUVGBcWFhQUFhEXFRcVGhUXICYeGBokGhoYHy8iIycpLS4uGh4yNTAqNSgrLCkBCQoKDgwOGg8PGjEkHyQtNSstNSo1LCwvMDUwNDQsLC8sLC8sLDQsKSwsLC0sLCwvLCwsLCwqKSwsLCwsLCwsLP/AABEIAQgAvwMBIgACEQEDEQH/xAAcAAEAAwEBAQEBAAAAAAAAAAAABQYHBAMBAgj/xABJEAABAwIDBAQJCAgFBAMAAAABAAIDBBEFBhIHITFRE0FysiIzNGFxc4GRkhYyNVKhs8HRFEJTYoKi0uEVFyNUsUOjwvBjdPH/xAAbAQABBQEBAAAAAAAAAAAAAAAAAgMEBQYBB//EADYRAAEDAgIHBQcEAwEAAAAAAAEAAgMEEQUSEyEzQVFxgTEyNGHwFCKRobHR4RVCcsEGI1NS/9oADAMBAAIRAxEAPwDcUREIVOzx4yPsnvKtqyZ48ZH2T3lW1gcU8W/1uWqotg1ERFXKWiIiEIiIhCIiIQiIiEIiIhCIiIQiIiEIrrkryd3rD3GqlK65K8nd6w9xqucF8UORVfiWw6qwIiLbLNIiIhCp2ePGR9k95VtWTPHjI+ye8q2sDini3+ty1VFsGoiIq5S0RSzcq1BF9A9rm3/5X35J1H1G/E1S/Yqj/m74FMe0w/8AsfFRCKX+SdR9RvxNUXPA5jix4IcDYg9Sakp5Yhd7SOYS2SsfqaQV+ERrbmw3nqCmKbKc7xchrO2bH3AG3tRFBJMbRtJ5IfKyPW82UOilK3LM8Q1FocBxLDe3s4/YotclhkiNpGkc11kjXi7TdEXvRUL5naI23PHlYcyTwUh8k6j6jfialR000gzMYSPIJL5o2GznAKIRS/yTqPqN+Jq86nLk8bC9zBZoubOBsOdks0dQBcsPwK4KiImwcPioxERRU8iuuSvJ3esPcaqUrrkryd3rD3Gq5wXxQ5FV+JbDqrAiItss0iIiEKnZ48ZH2T3lW1ZM8eMj7J7yrawOKeLf63LVUWwaiBECrlLVvzrjUtMyIwuDS5xBuAdwbfrVT+XNX+0b8DPyU9tK8XB2nd0KhLYVk0jZiGuIXnkz3B5AKsUOfKoOBc5rgDvbpaLjrFwLhWqvpI8QgbUQfPA4dZtxjdycOr8iszUvlvMDqOXVvMbt0jeY+sP3h/ZMMmEgMc+tp+XmEumq3wvDrq24NBHSU762o3aQTvG9rQbWAP6zju9o5rPMa2o1kzyYn9Ay/gtYGk26tTyCSfRYK87T5+lwoyQnUwvjcSOBZqt3tKxZbTB6GGGAAC/rt6qPitbLJL22V8yztWnika2sd0sRNi6wEjB9YFoGoeYi/Iq65jwTU5ktOARKQLN4EkXDh5iL3Pt61hy3vA8SFLhVNJOTcQssP1nEs8Fo89rJnG6CCWL3tSdwmukjcbm9hvSonjwumvudK/gPru/Bg/8Ad5VS+XNX+0b8DfyUZi2KvqZTLId53AdTW9TQuNZGSoIsyH3WjULInqXyvLrqf+XNX+0b8DPyVsw/EX1GGSSSkFxbICQAOBIG4LNFoOXvol/ol7xTtPK9+cOcT7pTtG9xmFz6uq0iIsit8iuuSvJ3esPcaqUrrkryd3rD3Gq5wXxQ5FV+JbDqrAiItss0iIiEKnZ48ZH2T3lW1ZM8eMj7J7yrawOKeLf63LVUWwaiBECrlLVh2leLg7Tu6FQlfdpXi4O07uhUJauu2x6fRecz98oiIoSZU5l7G2sD6apGqnlBa8H9TVu1Dzc7ekbxv4MY2SVDXaqRzJozvbdwa8A7xe/gn0g7+QXErhkvNfRWpp3WZ/03ngw/VJ+ry5ejhe4Xib6c6MnUeKVkZLZsnQqEwPZcYj+kYk9jImeE6Np1F1upxG4A8hcnhuTMOPOq5NXzWN3Rs+qOZ85/suzNuZjVP0RkiFp8H98/XP4D/wBFeTWJYi+qdlvqCMrIxlj7PqiIip0lFoOXvol/ol7xWfLQcvfRL/RL3ipdL+/+JUyh2w9b1WkRFll6AiuuSvJ3esPcaqUrrkryd3rD3Gq5wXxQ5FV+JbDqrAiItss0iIiEKnZ48ZH2T3lW1ZM8eMj7J7yrawOKeLf63LVUWwaiBECrlLVh2leLg7Tu6FQlfdpXi4O07uhUJauu2x6fRecz98op7GstGKCGpjuY3xsL+vQ9zBv7JPuO7koFbBg8QfRwtcAWmFgIPAgxi4XaSATZmnhqREwPuFjNXViNup17XtuXH/jrOT/cPzU7tGy2aSxbcxOf4DuW53gHzj7R7VRVocNwaGaHNMDmuR2qvnkfG/Kp3/HWcn+4fmu6CYPaHDgeaqi1DZxlbp4455h/pt+a0/8AUcHH+UfafakYng8ULG6AG5NtfCxSqZz5XZV5nLZZQvqpbgks6NvCzXPALj6RwHLf6IJahnvyGTtR/eNWXrP1kTYnhreCnTMDCAEWg5e+iX+iXvFZ8tBy99Ev9EveK5S/v/iU9Q7Yet6rSIiyy9ARXXJXk7vWHuNVKV1yV5O71h7jVc4L4ociq/Eth1VgREW2WaRERCFTs8eMj7J7yrasmePGR9k95VtYHFPFv9blqqLYNRAiBVylqw7SvFwdp3dCoSvu0rxcHad3QqEtXXbY9PovOZ++UWx4F5LB6qPuBY4tjwLyWD1UfcCkYZ33ck5TdpVS2x+QR+vZ91KsaWy7Y/II/Xs+6lWNLdUGx6qsxDbdEW/bPfoyl7B77lgK37Z79GUvYPfckYjsxzTmG7Q8l9z55DJ2o/vGrL1qGfPIZO1H941ZesLiW1HL7qbUd9FoOXvol/ol7xWfLQcvfRL/AES94pil/f8AxKcodsPW9VpERZZegIrrkryd3rD3GqlK65K8nd6w9xqucF8UORVfiWw6qwIiLbLNIiIhCp2ePGR9k95VtWTPHjI+ye8q2sDini3+ty1VFsGogRAq5S1YdpXi4O07uhUJX3aV4uDtO7oVCWrrtsen0XnM/fKLY8C8lg9VH3AscWx4F5LB6qPuBSMM77uScpu0qpbY/II/Xs+6lWNLZdsfkEfr2fdSrGluqDY9VWYhtuiLftnv0ZS9g99ywFb9s9+jKXsHvuSMR2Y5pzDdoeS+588hk7Uf3jVl61DPnkMnaj+8asvWFxLajl91NqO+i0HL30S/0S94rPloOXvol/ol7xTFL+/+JTlDth63qtIiLLL0BFdcleTu9Ye41UpXXJXk7vWHuNVzgvihyKr8S2HVWBERbZZpEREIVOzx4yPsnvKtqyZ48ZH2T3lW1gcU8W/1uWqotg1ECIq5S1bc84RLUMhELC8tcSbFosC394hU/wCRtX+wd8Uf9Sm25tqAANTT6Wi6/XyvqObPhC00tfRyuzuzX6LLPwaRxuSPXRQXyNq/2Dvij/qWkUUgp6WLpiGaY2NdfqcGgW3cd/JVT5X1HNnwhcGIYrJOQZHXtwA3AezmktxOnpwTCCXHjaydgwZzHe8dXryU5tKweWso2MpmdI7pWvsC0eD0bxe7iB1j3rMv8uMQ/wBs744v61d6HME0LdDHDT1Bwvb0cgun5X1HNnwhXNP/AJRFHGG5fl+VGqP8fdK8uv6+Cz//AC4xD/bO+OL+ta5lSA0mHQsqR0ZjYdYJBsdZNrtuDxHBQfyvqObPhC4sRxiWe3SO3DgALC/O3NIq/wDJ2Sx2a3Xu3f2lUuAmF9ydXryVtzVSuqaNzYBrLiwtsRvAeDe5NuCoXyNq/wBg74o/6lJYfjssDS2NwtxsRcD0cl1/K+o5s+EKqfiNLPZ8mYG261k7Lgz3OuDq9eSgvkbV/sHfFH/UrhhlA+DDJI5W6XBshIuDuJJHAkKM+V9RzZ8IXjVZmnkYWOc2zhY2aAbcrpLa6kjDsma5BGuy7BhEkTw649dFFoiLOLSorrkryd3rD3GqlK65K8nd6w9xqucF8UORVfiWw6qwIiLbLNIiIhCp2ePGR9k95VtWTPHjI+ye8q2sDini3+ty1VFsGoiIq5S0REQhEREIRERCEREQhEREIRERCEREQhFdcleTu9Ye41UpXXJXk7vWHuNVzgvihyKr8S2HVWBERbZZpF+TKOY96/Sz6pyhTF7iaxt9RvcNJ49ZvvKjTzGICwHUgfVcs89xt1352eDJHYj5p7yrd1OQ7OGPaHMqLg8CGAg/zLxqciwxnTJVhp42LWg2+JZurw+WaQzGwB8x9bqxgxGaNgjEV7ef4UTdLqYpsgRS36OqDrcdLAbfzL9VOz2OMapKrSOFywDfy+co/wCkSZc19XT7p79Wmvl0Wvn+FC3S6lIMkQPcGsrGkngA1tz/ADLqfs1aASaggDeSWCwHP5yG4RI4Xab/AA+6Di0zTYw/P8KBul1I/I+m/wB6z4W/1LuGzRp3ioPwD+pcZhEj+6QeRH3Q7FZm96G3X8KAul1KS5Kp2OLXVjQRuILW3B+Je9Ps7jkbqZU6hzDAR3kNwmRxygi/MfddOKzAXMPz/ChLpdS9TkKGKwkqw2/C7QL/AMyU2Q4ZSRHVhxG8gNaTb4kfpMmbLcX4XH3R+qzWzaHVz/CiLpdTc+zqONup9TpA6ywAd5c8eS6dxDW1jSTuA0t3nl85DsJkabOIB5j7oGKzEXEPz/CjLpdT/wDlm39ufgH9S4Tk+m/3rPhb/Uh+ESM7xA52+643FZnd2G/X8KOul1Ox7NmOAc2oJB3ghgII5/OXPPkeCN2l9Y1p6wWtuP5l12ESNF3Gw6fdAxaYmwh+f4UVdXTJcgEDrkeMPX+41QtNs+ilF46rUBuNmA2PxL5VbP4owDJVBt+GpjRf+ZTKKilpX6bURbiAPjdR6ivmnbo9FY8/wr214PAgr9KoZYy9BBP0kdSJHaSNLQG3vxJsTdW9aOCQyNzEfA3UGzh3xYooN+T4CSfDFzwDtw+xTiIlp4praRoNuKcjlfH3DZeFFRNhYI2XsOe87zclcWIZcinf0j9QdYA6Ta9uClEQ+CN7BG5oIG5DZXtdmB1rgwzBY6fUY9V3WuXG+4dS/eJYUyoaGyX3G4INiN1l2IgQRiPRBoy8EaV5dnvrURR5Xhie2RuslpuLm4vz4KTqIA9rmOFw4EH0FeiIjgjjaWsaACh8r3nM43KgvkbBzk+L+ym44w1oa3cAAAOQAsF+kXIqaKG+jaBfguyTPk75uoapypC97nnWC4kmzt1zvPUu/DsOZAzRHe17m5uST/8AgXUi4ylhjdna0AodNI9uVztSjsTwGOocHP1XAtdptuvf818w3AIqdxezVci13G9he/4BSSI9lhz6TKM3FGnky5M2pc2IYeydnRyXtcHcbEEdajoMpQscHeGbEEAu3XBuOpTSIkpYZHZ3tBKGTyMGVrrBfHNBBB4HcfaoM5Ng/wDk+L+ynUXZaeKa2kaDbiiOZ8fcNl5UtM2NjWMFg0WCjq3LMMzzI7WCeNjYcLXtZSyLskEcjQx7QQFxsr2HM061xYZhLKcER38I3JJud3BfMTwaOo09Jq8G9iDbjxH2BdyI0Eej0WUZeG5Glfnz318VFUGW4oXiRuouF7XN7XFuXJSqIuxQsiGWMWHkuPkdIbuN0RFV9oWZjRUhMZtLIdEf7u67n+wfaQpDGF7g0b0y94Y0uO5deIZ1pYKiOlc8ule9rNLBq0FxsNZ6t5G7j5lOrONmGTW6G4hUDVI8l0Qdv0i5HSG/FxNyCeqx4laOnJ2sY7K3XbtTcD3vbmfqv2IiImE+iIiEIiIhCKPxfHIqVrDM62t7Y2Ab3Oc4gbhyHEnqUgsx2vv0z0L+Refc+Ip6CMSSBpTE8hjjLgtORETKfRERCEREQhERfCbbyhC+ooPAs501bI+KB5LmC+9pbqaCBqbfiLke8KcSnNLTZwsktcHC7TdERElKRY9tgqzJWxQA7mRiw/fkeb/Y1q2FYtncasdDT+0p2+8R/mp1CP8AZfgFBrz/AKgOJAWxUNKIomRN4Ma1g9DWgD/he6IoJ1qcBZFnudtoM9DWshjjYYw1r3agS6QOJvpIO61rcDvur1TYhHI57Y5GPLCA8NcHFhPAOA4HcVF5lrKKExS13RXDv9IvZrcCLEloAJsNx5cPMn4bB/vNv5Jie5Z7rream2m+9fV5wTtka17CHNcA5rhvBaRcEeay9Ewn0REQhFmO2xvg0ruRlHvEZ/Bacs720RXpqd3KUj4oyf8AxUqjNpmqLWC8LlfqObXGx/1mtPvaCvZUyj2g0lNSUwllvJ0EWpkYL3A9G297bmnzE3VupKpssbJYzdr2hzTza4XB9yZfG5msjUno5Gv1A616oiJtOIiLnZiEbpDC2RhkaNTmBwLmi9rlvEDeF2y5ddC/EzNTXDmCPeF+0XF1Ynslk04iBziePdpP4LbFh+zwaMYY3zzN90b/AMluCn1+1B8lX4fsiPNEXnPO1jS97mtaN5c4gADmSdwXDh2ZKaoeWQTxSOHFrXAm3MDrHnCghpIuAp5cAbEqr1m1+kY5zWMnksSLgNDTY8QXOvb2LNsbzKJ8Q/TmsI8ON4Y438WGCxI56ftWpO2U0JeX6JN5J0h5DRfqFt9vas7xnB4oMZbTMYOiE0A0ElwLXCMuBLrkg3PHmrilMFzkBvbeqaqE9hnItfctAyJn5+ISyxSRNZpZrDmkkW1Btjfr37vQVE7Q81yyzjDKInU4hspabFzncIg7qFt7j7Ooq51/Q4dSzTRRRRhjC6zGtaHOA8EHSN9yQPas72V0gfNU4hOb9E0nUfrvu6R/pDQfjUeMMJdMG6h2DzUiQvAbCXaz2nyXDlnGZMMxD9DYWOYZ2xTHTvcbiMkHiA0l1h7+Kmdtbd9IfXD7pZ27EC6o/SD84y9KfSZNf/K0jbUPApD+9J9rWfkpj2ZZ4zvN7/BQ2PzU8jdwtb4qVwvNkdBg9JLKHOLmBjGttdxF77zuAACs+G47HNStrAdEZYXkvsNAF9V+rcQfcs1raTpstwv64Xl3s6d8Z+xwPsVWkzQ//DmUAJDRI57zzZuc1no16nH+FR/ZRLcjtzEFSfazFYHsygjmrRmHapPNJ0VACxt9LXadUsh4bmkHTfqFifRwWj5XE/6JD+lm82m772vvcS0G264bYHzqB2c5MbSQNqJGgzyN1XPGNrhuYORtx93UrmotQ+PuRjUN/FSaZkm0kOs7twRZBtSzjHUkUkIDmxv1Ok6i8Nc3S3mBc3PWeHM6DneKodQytpATIQBZvziwka9Pn03+22+yyepyNJBh8lZUBzH62NjjO4hpfYucOongB/ZPUTGA53HXewCarXvIyNGq1yV35K2aOrGNqJ36ITfSGWL32JB38GC4PM+YcVfK3OtNQ1EOHBj9wjjuLaYg4BrASTc7rE+Y9a+bLpdWGQj6rpB/3nH8VSdsND0dZHM3d0kfH9+N1r+4t9yXfTzmOQ6heybA9ngEkY1m11pmZcyxUEJmmPHcxg+c93IfiepZth+dsRxCrYynOhutpLGNBYxmreXvcCbW9F+oKGxTEZcar4mNuL6Y2A8GANvI8gecOcfMAOpbJhOEQ4fT6IwGsY0ue4/OdYXc9x6zu/AbkksZTMGYXcfklh76l5LTZg+aq20rObqcNpKYkTSDwnN+cxhNgG/vu94HpBVFir58Fqi1pY6QsYZw4avnf6hj1ceBFyOJUpkWI4jiz6uXeGEzWO8B1w2Jv8O63YVYzbiP6RW1EoNw6RwaebW+A0/CApcMbWnRW3XPNQ55XOGlvvsOQX9EsdcAjgd4VXzbtAhw89GQZZbX6NpA0g8C5x+bflYldX+OiDC2Vbt+mnY+31nGNulvtcQPas0yPlc4rUS1NU5xYHXfY2Mkjt+m44ADjbq0geauhhb7z5O6FYzzu91kfePyXDkut1YvDLbTrmebXvbW1+6/Xxstxrq1kET5pDZjGlzj5gL+0rEqenbBjrY4wGtbVhrQOAaZAAPcVcdsWLllPFTNPjXFzuxHY29ri0/wqTUx6WVgG8KNTSaKJ5O4qnYni1TjVS5uoMiYC8NcbRQxt4veRxPn5mw3KLyrg0tVVNip3FrgHO1i40NDSL3G8XuG/wAS/GCUtRU3pKZpIe4OkDdwOnc0yO6mN3kX3XPWbLa8m5QZh0OkEOlfYyycyODRyaN9vaVInmbTtyjoP7KjQQuqHBzup/oKwLFM8u0Y4Xcn07vc2P8AJbWsS2mbsWJ80J+wfkoNBtCPJT8Q2YPmrztaqSzDi0frysafQCX/APLQqPS402mwN0LT/qVMzwR1iMBgefRYBv8AEeS0nP2BOrKGSKIXkBa9g5lp3jf1lpcFmGX9m1VUSgTRvhiB8NzxpNusNad5PntZPUro9D7xtY3TNU2TTe4L3FlV6ijcxjHuFhI0uZ52h7mX+JpWm7WDroaOXm4fzQ6vwURtco2xTU0cbQ1rYNDQOAa15ACsma8Ikq8FpehYXva2CTS3e4joNJsOs+FwTz5Q4xyHiUwyItEsY4Bc+Uoemy/PHx8GcD0gF4+2yzvK+HioraeEi4dI3UObQdTv5QVr+zjBZIMP6KoYWl73u0HiGuAG8dR3E286p+z3J1TDiIkmhexkIf4ThYOJaWDSf1uN7hIZM1ul1+YTkkLnaK48itdREVOrlFU9qLb4XN5nR/fNCtiqW1OW2GSj6zox/wB1p/BPU+1bzCZqNk7kVybIJL4e4fVmePe1jvxXFtopb09PL9WRzfjZf/wXRsa8hl/+w77mJSu0fCH1NA9kTC97XMe1rd5NnWNh1nSSpRdkq7+aihpfSW8lStjWHh1RPOR4tgaPMZHHf7mEe1X3P1SY8NqnDrj0+x7gw/Y5RGyrAZaWmldPG6N0kgIa7c7Q1oAJHVvLuKsmZcK/SqSenFrvYQ2/DUN7b+bUAkzyA1F9wISoIy2mtvIKyfKGNNosOrpgbSyOZFEOvUWONx6A4u9gVRNG4RNmI8Bz3MB5ua1rj7g5vvU/huzutml6MwuiF/CfJua0dZH1/wCG6sW1DBmUlHRQRDwWOkF+txLWlzj5yd6sxIxslmm5cf6VWY3uiu4WDR/a9syVJOXaW3X0LT6Gh34tCk9nFbHS4RJUPO5r5Xv85FgB6TZoHpC9suYK2uwKKncbamu0u46XtneWn3j3XWfyZOxFhNGIpiwv1WaT0DncA/V8zhbjYqI0Me10ZNrOv0UtxexzZQL3bbqo3C61z6+KZ58J1Qx7j53TBx+0qW2nU0zMQkMztQcNUW+4EVyGtt1WIO729aj8WwU0FayF7g5zDE9xHC50uIHmBuL+ZaptFyY6vjZJDbpo72BNg9h3lt+o3Fxfdx53EiSVrJGO3EKNHC58b27wVM5WwqGmpYxA1rQ5jXuPW4lgJc53WvWizLTTzOghmjfI0XLWm+4GxseBt5isbZgOKyMFL0dX0Y3BjiWxgcruIbb22V8yDs7NE/8ASahwMuktaxu9sYPEl36zrbuQ38eqBLAxoLnPud1lYQzvcQ1rLDfdXtYltS+lD2IvxW2rEdo3h4u5vqW+9jT+KKDaHkjENkOa25ERQFYKt5uyRHiJidI97DHcXbY6mutcb+G8bj6VPUlK2KNkTBZrGtY0futaAPsC9kSy9xaGk6gkBjQ4uA1lEREhLRERCEVP2q07n4a8tBOl8bjblqsT9quCJcb8jg7gkSMzsLeKp2yrDnw4eC9paZJHSAHcdJDWg28+m/oIVxRESPzuLjvXI2CNgaNyIiJCcRQebcqMxGFsT3OYWu1Nc0AkGxBFjxBB/wCFOIlNcWnMO1Jc0OGV3YuHBcJZSQR08d9LBYF28m5LiT5ySSu5EXCSTcroAAsFQ847OX11Y2dkrGMLGtfcEuBaTvaBuO4jiRwV7AX1Et8rngNO7sSGRNYS4dp7URETacRZFimDvqMxFuh2kSRSONjYRsjYSb8iW6fTuRFKpnlmYjgotSwPyg8VrqIiiqUiIiEIiIhCIiIQiIiEIiIhCIiIQiIiEIiIhCIiIQiIiEL/2Q=="/>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742950" indent="-285750">
              <a:spcBef>
                <a:spcPct val="20000"/>
              </a:spcBef>
              <a:buClr>
                <a:schemeClr val="folHlink"/>
              </a:buClr>
              <a:buSzPct val="70000"/>
              <a:buFont typeface="Wingdings" pitchFamily="2" charset="2"/>
              <a:buChar char="n"/>
              <a:defRPr sz="2400">
                <a:solidFill>
                  <a:schemeClr val="tx1"/>
                </a:solidFill>
                <a:latin typeface="Verdana" pitchFamily="34" charset="0"/>
              </a:defRPr>
            </a:lvl2pPr>
            <a:lvl3pPr marL="1143000" indent="-228600">
              <a:spcBef>
                <a:spcPct val="20000"/>
              </a:spcBef>
              <a:buClr>
                <a:schemeClr val="tx2"/>
              </a:buClr>
              <a:buChar char="•"/>
              <a:defRPr sz="2400">
                <a:solidFill>
                  <a:schemeClr val="tx1"/>
                </a:solidFill>
                <a:latin typeface="Verdana" pitchFamily="34" charset="0"/>
              </a:defRPr>
            </a:lvl3pPr>
            <a:lvl4pPr marL="1600200" indent="-228600">
              <a:spcBef>
                <a:spcPct val="20000"/>
              </a:spcBef>
              <a:buClr>
                <a:schemeClr val="hlink"/>
              </a:buClr>
              <a:buChar char="•"/>
              <a:defRPr sz="2000">
                <a:solidFill>
                  <a:schemeClr val="tx1"/>
                </a:solidFill>
                <a:latin typeface="Verdana" pitchFamily="34" charset="0"/>
              </a:defRPr>
            </a:lvl4pPr>
            <a:lvl5pPr marL="2057400" indent="-22860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sv-SE" altLang="sv-SE" sz="2400"/>
          </a:p>
        </p:txBody>
      </p:sp>
    </p:spTree>
    <p:extLst>
      <p:ext uri="{BB962C8B-B14F-4D97-AF65-F5344CB8AC3E}">
        <p14:creationId xmlns:p14="http://schemas.microsoft.com/office/powerpoint/2010/main" val="182611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325562"/>
          </a:xfrm>
        </p:spPr>
        <p:txBody>
          <a:bodyPr>
            <a:normAutofit fontScale="90000"/>
          </a:bodyPr>
          <a:lstStyle/>
          <a:p>
            <a:pPr algn="l" eaLnBrk="1" hangingPunct="1"/>
            <a:br>
              <a:rPr lang="sv-SE" altLang="sv-SE" sz="4000" dirty="0">
                <a:latin typeface="Highway gothic"/>
                <a:cs typeface="Segoe UI" pitchFamily="34" charset="0"/>
              </a:rPr>
            </a:br>
            <a:r>
              <a:rPr lang="sv-SE" altLang="sv-SE" sz="4000" dirty="0">
                <a:latin typeface="Highway gothic"/>
                <a:cs typeface="Segoe UI" pitchFamily="34" charset="0"/>
              </a:rPr>
              <a:t>Aktörer inom Fair </a:t>
            </a:r>
            <a:r>
              <a:rPr lang="sv-SE" altLang="sv-SE" sz="4000" dirty="0" err="1">
                <a:latin typeface="Highway gothic"/>
                <a:cs typeface="Segoe UI" pitchFamily="34" charset="0"/>
              </a:rPr>
              <a:t>Trade</a:t>
            </a:r>
            <a:r>
              <a:rPr lang="sv-SE" altLang="sv-SE" sz="4000" dirty="0">
                <a:latin typeface="Highway gothic"/>
                <a:cs typeface="Segoe UI" pitchFamily="34" charset="0"/>
              </a:rPr>
              <a:t> </a:t>
            </a:r>
            <a:br>
              <a:rPr lang="sv-SE" altLang="sv-SE" sz="4000" dirty="0">
                <a:latin typeface="Highway gothic"/>
                <a:cs typeface="Segoe UI" pitchFamily="34" charset="0"/>
              </a:rPr>
            </a:br>
            <a:r>
              <a:rPr lang="sv-SE" altLang="sv-SE" sz="4000" dirty="0">
                <a:latin typeface="Highway gothic"/>
                <a:cs typeface="Segoe UI" pitchFamily="34" charset="0"/>
              </a:rPr>
              <a:t>- </a:t>
            </a:r>
            <a:r>
              <a:rPr lang="sv-SE" altLang="sv-SE" sz="3600" dirty="0">
                <a:latin typeface="Highway gothic"/>
                <a:cs typeface="Segoe UI" pitchFamily="34" charset="0"/>
              </a:rPr>
              <a:t>Importörer som importerar från WFTO-medlemmar</a:t>
            </a:r>
            <a:endParaRPr lang="sv-SE" altLang="sv-SE" sz="3600" dirty="0">
              <a:latin typeface="Highway gothic"/>
              <a:cs typeface="Segoe UI" pitchFamily="34" charset="0"/>
              <a:hlinkClick r:id="rId3"/>
            </a:endParaRPr>
          </a:p>
        </p:txBody>
      </p:sp>
      <p:sp>
        <p:nvSpPr>
          <p:cNvPr id="2" name="Platshållare för innehåll 1">
            <a:extLst>
              <a:ext uri="{FF2B5EF4-FFF2-40B4-BE49-F238E27FC236}">
                <a16:creationId xmlns:a16="http://schemas.microsoft.com/office/drawing/2014/main" id="{19221BD4-12D2-4748-B903-BEF2BBA626C7}"/>
              </a:ext>
            </a:extLst>
          </p:cNvPr>
          <p:cNvSpPr>
            <a:spLocks noGrp="1"/>
          </p:cNvSpPr>
          <p:nvPr>
            <p:ph idx="1"/>
          </p:nvPr>
        </p:nvSpPr>
        <p:spPr>
          <a:xfrm>
            <a:off x="457200" y="1920240"/>
            <a:ext cx="8229600" cy="4205923"/>
          </a:xfrm>
        </p:spPr>
        <p:txBody>
          <a:bodyPr>
            <a:normAutofit fontScale="77500" lnSpcReduction="20000"/>
          </a:bodyPr>
          <a:lstStyle/>
          <a:p>
            <a:pPr marL="0" indent="0">
              <a:buNone/>
            </a:pPr>
            <a:br>
              <a:rPr lang="sv-SE" sz="3500" kern="1200" dirty="0">
                <a:effectLst/>
                <a:latin typeface="BabelSans"/>
                <a:ea typeface="Calibri" panose="020F0502020204030204" pitchFamily="34" charset="0"/>
                <a:cs typeface="Times New Roman" panose="02020603050405020304" pitchFamily="18" charset="0"/>
              </a:rPr>
            </a:br>
            <a:br>
              <a:rPr lang="sv-SE" sz="3500" kern="1200" dirty="0">
                <a:effectLst/>
                <a:latin typeface="BabelSans"/>
                <a:ea typeface="Calibri" panose="020F0502020204030204" pitchFamily="34" charset="0"/>
                <a:cs typeface="Times New Roman" panose="02020603050405020304" pitchFamily="18" charset="0"/>
              </a:rPr>
            </a:br>
            <a:r>
              <a:rPr lang="sv-SE" sz="3500" kern="1200" dirty="0">
                <a:effectLst/>
                <a:latin typeface="BabelSans"/>
                <a:ea typeface="Calibri" panose="020F0502020204030204" pitchFamily="34" charset="0"/>
                <a:cs typeface="Times New Roman" panose="02020603050405020304" pitchFamily="18" charset="0"/>
              </a:rPr>
              <a:t>Svenska importörer som inte är medlemmar i WFTO, men säljer produkter från producenter som är WFTO-medlemmar:</a:t>
            </a:r>
            <a:br>
              <a:rPr lang="sv-SE" sz="3500" kern="1200" dirty="0">
                <a:effectLst/>
                <a:latin typeface="BabelSans"/>
                <a:ea typeface="Calibri" panose="020F0502020204030204" pitchFamily="34" charset="0"/>
                <a:cs typeface="Times New Roman" panose="02020603050405020304" pitchFamily="18" charset="0"/>
              </a:rPr>
            </a:br>
            <a:endParaRPr lang="sv-SE" sz="2800" dirty="0">
              <a:latin typeface="BabelSans"/>
              <a:ea typeface="Calibri" panose="020F0502020204030204" pitchFamily="34" charset="0"/>
              <a:cs typeface="Times New Roman" panose="02020603050405020304" pitchFamily="18" charset="0"/>
            </a:endParaRPr>
          </a:p>
          <a:p>
            <a:r>
              <a:rPr lang="sv-SE" sz="2800" u="sng" kern="1200" dirty="0">
                <a:effectLst/>
                <a:latin typeface="BabelSans"/>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APS Sweden</a:t>
            </a:r>
            <a:r>
              <a:rPr lang="sv-SE" sz="2800" kern="1200" dirty="0">
                <a:effectLst/>
                <a:latin typeface="BabelSans"/>
                <a:ea typeface="Calibri" panose="020F0502020204030204" pitchFamily="34" charset="0"/>
                <a:cs typeface="Times New Roman" panose="02020603050405020304" pitchFamily="18" charset="0"/>
              </a:rPr>
              <a:t> (</a:t>
            </a:r>
            <a:r>
              <a:rPr lang="sv-SE" sz="2800" kern="1200" dirty="0" err="1">
                <a:effectLst/>
                <a:latin typeface="BabelSans"/>
                <a:ea typeface="Calibri" panose="020F0502020204030204" pitchFamily="34" charset="0"/>
                <a:cs typeface="Times New Roman" panose="02020603050405020304" pitchFamily="18" charset="0"/>
                <a:hlinkClick r:id="rId5"/>
              </a:rPr>
              <a:t>Selyn</a:t>
            </a:r>
            <a:r>
              <a:rPr lang="sv-SE" sz="2800" kern="1200" dirty="0">
                <a:effectLst/>
                <a:latin typeface="BabelSans"/>
                <a:ea typeface="Calibri" panose="020F0502020204030204" pitchFamily="34" charset="0"/>
                <a:cs typeface="Times New Roman" panose="02020603050405020304" pitchFamily="18" charset="0"/>
              </a:rPr>
              <a:t> i Sri Lanka och </a:t>
            </a:r>
            <a:r>
              <a:rPr lang="sv-SE" sz="2800" kern="1200" dirty="0">
                <a:effectLst/>
                <a:latin typeface="BabelSans"/>
                <a:ea typeface="Calibri" panose="020F0502020204030204" pitchFamily="34" charset="0"/>
                <a:cs typeface="Times New Roman" panose="02020603050405020304" pitchFamily="18" charset="0"/>
                <a:hlinkClick r:id="rId6"/>
              </a:rPr>
              <a:t>WSDO</a:t>
            </a:r>
            <a:r>
              <a:rPr lang="sv-SE" sz="2800" kern="1200" dirty="0">
                <a:effectLst/>
                <a:latin typeface="BabelSans"/>
                <a:ea typeface="Calibri" panose="020F0502020204030204" pitchFamily="34" charset="0"/>
                <a:cs typeface="Times New Roman" panose="02020603050405020304" pitchFamily="18" charset="0"/>
              </a:rPr>
              <a:t> i Nepal)</a:t>
            </a:r>
          </a:p>
          <a:p>
            <a:r>
              <a:rPr lang="sv-SE" sz="2800" u="sng" kern="1200" dirty="0" err="1">
                <a:effectLst/>
                <a:latin typeface="BabelSans"/>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Fairwood</a:t>
            </a:r>
            <a:r>
              <a:rPr lang="sv-SE" sz="2800" kern="1200" dirty="0">
                <a:effectLst/>
                <a:latin typeface="BabelSans"/>
                <a:ea typeface="Calibri" panose="020F0502020204030204" pitchFamily="34" charset="0"/>
                <a:cs typeface="Times New Roman" panose="02020603050405020304" pitchFamily="18" charset="0"/>
              </a:rPr>
              <a:t> (</a:t>
            </a:r>
            <a:r>
              <a:rPr lang="sv-SE" sz="2800" kern="1200" dirty="0" err="1">
                <a:effectLst/>
                <a:latin typeface="BabelSans"/>
                <a:ea typeface="Calibri" panose="020F0502020204030204" pitchFamily="34" charset="0"/>
                <a:cs typeface="Times New Roman" panose="02020603050405020304" pitchFamily="18" charset="0"/>
                <a:hlinkClick r:id="rId8"/>
              </a:rPr>
              <a:t>Selective</a:t>
            </a:r>
            <a:r>
              <a:rPr lang="sv-SE" sz="2800" kern="1200" dirty="0">
                <a:effectLst/>
                <a:latin typeface="BabelSans"/>
                <a:ea typeface="Calibri" panose="020F0502020204030204" pitchFamily="34" charset="0"/>
                <a:cs typeface="Times New Roman" panose="02020603050405020304" pitchFamily="18" charset="0"/>
                <a:hlinkClick r:id="rId8"/>
              </a:rPr>
              <a:t> Designs </a:t>
            </a:r>
            <a:r>
              <a:rPr lang="sv-SE" sz="2800" kern="1200" dirty="0">
                <a:effectLst/>
                <a:latin typeface="BabelSans"/>
                <a:ea typeface="Calibri" panose="020F0502020204030204" pitchFamily="34" charset="0"/>
                <a:cs typeface="Times New Roman" panose="02020603050405020304" pitchFamily="18" charset="0"/>
              </a:rPr>
              <a:t>i Sri Lanka)</a:t>
            </a:r>
            <a:endParaRPr lang="sv-SE" sz="2800" dirty="0">
              <a:effectLst/>
              <a:latin typeface="BabelSans"/>
              <a:ea typeface="Calibri" panose="020F0502020204030204" pitchFamily="34" charset="0"/>
              <a:cs typeface="Times New Roman" panose="02020603050405020304" pitchFamily="18" charset="0"/>
            </a:endParaRPr>
          </a:p>
          <a:p>
            <a:pPr marL="0" indent="0">
              <a:buNone/>
            </a:pPr>
            <a:endParaRPr lang="sv-SE" sz="5100" dirty="0">
              <a:latin typeface="Highway gothic"/>
              <a:ea typeface="+mj-ea"/>
              <a:cs typeface="Segoe UI" pitchFamily="34" charset="0"/>
            </a:endParaRPr>
          </a:p>
          <a:p>
            <a:pPr marL="0" indent="0">
              <a:buNone/>
            </a:pPr>
            <a:br>
              <a:rPr lang="sv-SE" dirty="0"/>
            </a:br>
            <a:endParaRPr lang="sv-SE" dirty="0"/>
          </a:p>
        </p:txBody>
      </p:sp>
      <p:sp>
        <p:nvSpPr>
          <p:cNvPr id="18440" name="AutoShape 2" descr="data:image/jpeg;base64,/9j/4AAQSkZJRgABAQAAAQABAAD/2wCEAAkGBhQQEBMQEBMSFRUWFhgWFBUVGBcWFhQUFhEXFRcVGhUXICYeGBokGhoYHy8iIycpLS4uGh4yNTAqNSgrLCkBCQoKDgwOGg8PGjEkHyQtNSstNSo1LCwvMDUwNDQsLC8sLC8sLDQsKSwsLC0sLCwvLCwsLCwqKSwsLCwsLCwsLP/AABEIAQgAvwMBIgACEQEDEQH/xAAcAAEAAwEBAQEBAAAAAAAAAAAABQYHBAMBAgj/xABJEAABAwIDBAQJCAgFBAMAAAABAAIDBBEFBhIHITFRE0FysiIzNGFxc4GRkhYyNVKhs8HRFEJTYoKi0uEVFyNUsUOjwvBjdPH/xAAbAQABBQEBAAAAAAAAAAAAAAAAAgMEBQYBB//EADYRAAEDAgIHBQcEAwEAAAAAAAEAAgMEEQUSEyEzQVFxgTEyNGHwFCKRobHR4RVCcsEGI1NS/9oADAMBAAIRAxEAPwDcUREIVOzx4yPsnvKtqyZ48ZH2T3lW1gcU8W/1uWqotg1ERFXKWiIiEIiIhCIiIQiIiEIiIhCIiIQiIiEIrrkryd3rD3GqlK65K8nd6w9xqucF8UORVfiWw6qwIiLbLNIiIhCp2ePGR9k95VtWTPHjI+ye8q2sDini3+ty1VFsGoiIq5S0RSzcq1BF9A9rm3/5X35J1H1G/E1S/Yqj/m74FMe0w/8AsfFRCKX+SdR9RvxNUXPA5jix4IcDYg9Sakp5Yhd7SOYS2SsfqaQV+ERrbmw3nqCmKbKc7xchrO2bH3AG3tRFBJMbRtJ5IfKyPW82UOilK3LM8Q1FocBxLDe3s4/YotclhkiNpGkc11kjXi7TdEXvRUL5naI23PHlYcyTwUh8k6j6jfialR000gzMYSPIJL5o2GznAKIRS/yTqPqN+Jq86nLk8bC9zBZoubOBsOdks0dQBcsPwK4KiImwcPioxERRU8iuuSvJ3esPcaqUrrkryd3rD3Gq5wXxQ5FV+JbDqrAiItss0iIiEKnZ48ZH2T3lW1ZM8eMj7J7yrawOKeLf63LVUWwaiBECrlLVvzrjUtMyIwuDS5xBuAdwbfrVT+XNX+0b8DPyU9tK8XB2nd0KhLYVk0jZiGuIXnkz3B5AKsUOfKoOBc5rgDvbpaLjrFwLhWqvpI8QgbUQfPA4dZtxjdycOr8iszUvlvMDqOXVvMbt0jeY+sP3h/ZMMmEgMc+tp+XmEumq3wvDrq24NBHSU762o3aQTvG9rQbWAP6zju9o5rPMa2o1kzyYn9Ay/gtYGk26tTyCSfRYK87T5+lwoyQnUwvjcSOBZqt3tKxZbTB6GGGAAC/rt6qPitbLJL22V8yztWnika2sd0sRNi6wEjB9YFoGoeYi/Iq65jwTU5ktOARKQLN4EkXDh5iL3Pt61hy3vA8SFLhVNJOTcQssP1nEs8Fo89rJnG6CCWL3tSdwmukjcbm9hvSonjwumvudK/gPru/Bg/8Ad5VS+XNX+0b8DfyUZi2KvqZTLId53AdTW9TQuNZGSoIsyH3WjULInqXyvLrqf+XNX+0b8DPyVsw/EX1GGSSSkFxbICQAOBIG4LNFoOXvol/ol7xTtPK9+cOcT7pTtG9xmFz6uq0iIsit8iuuSvJ3esPcaqUrrkryd3rD3Gq5wXxQ5FV+JbDqrAiItss0iIiEKnZ48ZH2T3lW1ZM8eMj7J7yrawOKeLf63LVUWwaiBECrlLVh2leLg7Tu6FQlfdpXi4O07uhUJauu2x6fRecz98oiIoSZU5l7G2sD6apGqnlBa8H9TVu1Dzc7ekbxv4MY2SVDXaqRzJozvbdwa8A7xe/gn0g7+QXErhkvNfRWpp3WZ/03ngw/VJ+ry5ejhe4Xib6c6MnUeKVkZLZsnQqEwPZcYj+kYk9jImeE6Np1F1upxG4A8hcnhuTMOPOq5NXzWN3Rs+qOZ85/suzNuZjVP0RkiFp8H98/XP4D/wBFeTWJYi+qdlvqCMrIxlj7PqiIip0lFoOXvol/ol7xWfLQcvfRL/RL3ipdL+/+JUyh2w9b1WkRFll6AiuuSvJ3esPcaqUrrkryd3rD3Gq5wXxQ5FV+JbDqrAiItss0iIiEKnZ48ZH2T3lW1ZM8eMj7J7yrawOKeLf63LVUWwaiBECrlLVh2leLg7Tu6FQlfdpXi4O07uhUJauu2x6fRecz98op7GstGKCGpjuY3xsL+vQ9zBv7JPuO7koFbBg8QfRwtcAWmFgIPAgxi4XaSATZmnhqREwPuFjNXViNup17XtuXH/jrOT/cPzU7tGy2aSxbcxOf4DuW53gHzj7R7VRVocNwaGaHNMDmuR2qvnkfG/Kp3/HWcn+4fmu6CYPaHDgeaqi1DZxlbp4455h/pt+a0/8AUcHH+UfafakYng8ULG6AG5NtfCxSqZz5XZV5nLZZQvqpbgks6NvCzXPALj6RwHLf6IJahnvyGTtR/eNWXrP1kTYnhreCnTMDCAEWg5e+iX+iXvFZ8tBy99Ev9EveK5S/v/iU9Q7Yet6rSIiyy9ARXXJXk7vWHuNVKV1yV5O71h7jVc4L4ociq/Eth1VgREW2WaRERCFTs8eMj7J7yrasmePGR9k95VtYHFPFv9blqqLYNRAiBVylqw7SvFwdp3dCoSvu0rxcHad3QqEtXXbY9PovOZ++UWx4F5LB6qPuBY4tjwLyWD1UfcCkYZ33ck5TdpVS2x+QR+vZ91KsaWy7Y/II/Xs+6lWNLdUGx6qsxDbdEW/bPfoyl7B77lgK37Z79GUvYPfckYjsxzTmG7Q8l9z55DJ2o/vGrL1qGfPIZO1H941ZesLiW1HL7qbUd9FoOXvol/ol7xWfLQcvfRL/AES94pil/f8AxKcodsPW9VpERZZegIrrkryd3rD3GqlK65K8nd6w9xqucF8UORVfiWw6qwIiLbLNIiIhCp2ePGR9k95VtWTPHjI+ye8q2sDini3+ty1VFsGogRAq5S1YdpXi4O07uhUJX3aV4uDtO7oVCWrrtsen0XnM/fKLY8C8lg9VH3AscWx4F5LB6qPuBSMM77uScpu0qpbY/II/Xs+6lWNLZdsfkEfr2fdSrGluqDY9VWYhtuiLftnv0ZS9g99ywFb9s9+jKXsHvuSMR2Y5pzDdoeS+588hk7Uf3jVl61DPnkMnaj+8asvWFxLajl91NqO+i0HL30S/0S94rPloOXvol/ol7xTFL+/+JTlDth63qtIiLLL0BFdcleTu9Ye41UpXXJXk7vWHuNVzgvihyKr8S2HVWBERbZZpEREIVOzx4yPsnvKtqyZ48ZH2T3lW1gcU8W/1uWqotg1ECIq5S1bc84RLUMhELC8tcSbFosC394hU/wCRtX+wd8Uf9Sm25tqAANTT6Wi6/XyvqObPhC00tfRyuzuzX6LLPwaRxuSPXRQXyNq/2Dvij/qWkUUgp6WLpiGaY2NdfqcGgW3cd/JVT5X1HNnwhcGIYrJOQZHXtwA3AezmktxOnpwTCCXHjaydgwZzHe8dXryU5tKweWso2MpmdI7pWvsC0eD0bxe7iB1j3rMv8uMQ/wBs744v61d6HME0LdDHDT1Bwvb0cgun5X1HNnwhXNP/AJRFHGG5fl+VGqP8fdK8uv6+Cz//AC4xD/bO+OL+ta5lSA0mHQsqR0ZjYdYJBsdZNrtuDxHBQfyvqObPhC4sRxiWe3SO3DgALC/O3NIq/wDJ2Sx2a3Xu3f2lUuAmF9ydXryVtzVSuqaNzYBrLiwtsRvAeDe5NuCoXyNq/wBg74o/6lJYfjssDS2NwtxsRcD0cl1/K+o5s+EKqfiNLPZ8mYG261k7Lgz3OuDq9eSgvkbV/sHfFH/UrhhlA+DDJI5W6XBshIuDuJJHAkKM+V9RzZ8IXjVZmnkYWOc2zhY2aAbcrpLa6kjDsma5BGuy7BhEkTw649dFFoiLOLSorrkryd3rD3GqlK65K8nd6w9xqucF8UORVfiWw6qwIiLbLNIiIhCp2ePGR9k95VtWTPHjI+ye8q2sDini3+ty1VFsGoiIq5S0REQhEREIRERCEREQhEREIRERCEREQhFdcleTu9Ye41UpXXJXk7vWHuNVzgvihyKr8S2HVWBERbZZpF+TKOY96/Sz6pyhTF7iaxt9RvcNJ49ZvvKjTzGICwHUgfVcs89xt1352eDJHYj5p7yrd1OQ7OGPaHMqLg8CGAg/zLxqciwxnTJVhp42LWg2+JZurw+WaQzGwB8x9bqxgxGaNgjEV7ef4UTdLqYpsgRS36OqDrcdLAbfzL9VOz2OMapKrSOFywDfy+co/wCkSZc19XT7p79Wmvl0Wvn+FC3S6lIMkQPcGsrGkngA1tz/ADLqfs1aASaggDeSWCwHP5yG4RI4Xab/AA+6Di0zTYw/P8KBul1I/I+m/wB6z4W/1LuGzRp3ioPwD+pcZhEj+6QeRH3Q7FZm96G3X8KAul1KS5Kp2OLXVjQRuILW3B+Je9Ps7jkbqZU6hzDAR3kNwmRxygi/MfddOKzAXMPz/ChLpdS9TkKGKwkqw2/C7QL/AMyU2Q4ZSRHVhxG8gNaTb4kfpMmbLcX4XH3R+qzWzaHVz/CiLpdTc+zqONup9TpA6ywAd5c8eS6dxDW1jSTuA0t3nl85DsJkabOIB5j7oGKzEXEPz/CjLpdT/wDlm39ufgH9S4Tk+m/3rPhb/Uh+ESM7xA52+643FZnd2G/X8KOul1Ox7NmOAc2oJB3ghgII5/OXPPkeCN2l9Y1p6wWtuP5l12ESNF3Gw6fdAxaYmwh+f4UVdXTJcgEDrkeMPX+41QtNs+ilF46rUBuNmA2PxL5VbP4owDJVBt+GpjRf+ZTKKilpX6bURbiAPjdR6ivmnbo9FY8/wr214PAgr9KoZYy9BBP0kdSJHaSNLQG3vxJsTdW9aOCQyNzEfA3UGzh3xYooN+T4CSfDFzwDtw+xTiIlp4praRoNuKcjlfH3DZeFFRNhYI2XsOe87zclcWIZcinf0j9QdYA6Ta9uClEQ+CN7BG5oIG5DZXtdmB1rgwzBY6fUY9V3WuXG+4dS/eJYUyoaGyX3G4INiN1l2IgQRiPRBoy8EaV5dnvrURR5Xhie2RuslpuLm4vz4KTqIA9rmOFw4EH0FeiIjgjjaWsaACh8r3nM43KgvkbBzk+L+ym44w1oa3cAAAOQAsF+kXIqaKG+jaBfguyTPk75uoapypC97nnWC4kmzt1zvPUu/DsOZAzRHe17m5uST/8AgXUi4ylhjdna0AodNI9uVztSjsTwGOocHP1XAtdptuvf818w3AIqdxezVci13G9he/4BSSI9lhz6TKM3FGnky5M2pc2IYeydnRyXtcHcbEEdajoMpQscHeGbEEAu3XBuOpTSIkpYZHZ3tBKGTyMGVrrBfHNBBB4HcfaoM5Ng/wDk+L+ynUXZaeKa2kaDbiiOZ8fcNl5UtM2NjWMFg0WCjq3LMMzzI7WCeNjYcLXtZSyLskEcjQx7QQFxsr2HM061xYZhLKcER38I3JJud3BfMTwaOo09Jq8G9iDbjxH2BdyI0Eej0WUZeG5Glfnz318VFUGW4oXiRuouF7XN7XFuXJSqIuxQsiGWMWHkuPkdIbuN0RFV9oWZjRUhMZtLIdEf7u67n+wfaQpDGF7g0b0y94Y0uO5deIZ1pYKiOlc8ule9rNLBq0FxsNZ6t5G7j5lOrONmGTW6G4hUDVI8l0Qdv0i5HSG/FxNyCeqx4laOnJ2sY7K3XbtTcD3vbmfqv2IiImE+iIiEIiIhCKPxfHIqVrDM62t7Y2Ab3Oc4gbhyHEnqUgsx2vv0z0L+Refc+Ip6CMSSBpTE8hjjLgtORETKfRERCEREQhERfCbbyhC+ooPAs501bI+KB5LmC+9pbqaCBqbfiLke8KcSnNLTZwsktcHC7TdERElKRY9tgqzJWxQA7mRiw/fkeb/Y1q2FYtncasdDT+0p2+8R/mp1CP8AZfgFBrz/AKgOJAWxUNKIomRN4Ma1g9DWgD/he6IoJ1qcBZFnudtoM9DWshjjYYw1r3agS6QOJvpIO61rcDvur1TYhHI57Y5GPLCA8NcHFhPAOA4HcVF5lrKKExS13RXDv9IvZrcCLEloAJsNx5cPMn4bB/vNv5Jie5Z7rream2m+9fV5wTtka17CHNcA5rhvBaRcEeay9Ewn0REQhFmO2xvg0ruRlHvEZ/Bacs720RXpqd3KUj4oyf8AxUqjNpmqLWC8LlfqObXGx/1mtPvaCvZUyj2g0lNSUwllvJ0EWpkYL3A9G297bmnzE3VupKpssbJYzdr2hzTza4XB9yZfG5msjUno5Gv1A616oiJtOIiLnZiEbpDC2RhkaNTmBwLmi9rlvEDeF2y5ddC/EzNTXDmCPeF+0XF1Ynslk04iBziePdpP4LbFh+zwaMYY3zzN90b/AMluCn1+1B8lX4fsiPNEXnPO1jS97mtaN5c4gADmSdwXDh2ZKaoeWQTxSOHFrXAm3MDrHnCghpIuAp5cAbEqr1m1+kY5zWMnksSLgNDTY8QXOvb2LNsbzKJ8Q/TmsI8ON4Y438WGCxI56ftWpO2U0JeX6JN5J0h5DRfqFt9vas7xnB4oMZbTMYOiE0A0ElwLXCMuBLrkg3PHmrilMFzkBvbeqaqE9hnItfctAyJn5+ISyxSRNZpZrDmkkW1Btjfr37vQVE7Q81yyzjDKInU4hspabFzncIg7qFt7j7Ooq51/Q4dSzTRRRRhjC6zGtaHOA8EHSN9yQPas72V0gfNU4hOb9E0nUfrvu6R/pDQfjUeMMJdMG6h2DzUiQvAbCXaz2nyXDlnGZMMxD9DYWOYZ2xTHTvcbiMkHiA0l1h7+Kmdtbd9IfXD7pZ27EC6o/SD84y9KfSZNf/K0jbUPApD+9J9rWfkpj2ZZ4zvN7/BQ2PzU8jdwtb4qVwvNkdBg9JLKHOLmBjGttdxF77zuAACs+G47HNStrAdEZYXkvsNAF9V+rcQfcs1raTpstwv64Xl3s6d8Z+xwPsVWkzQ//DmUAJDRI57zzZuc1no16nH+FR/ZRLcjtzEFSfazFYHsygjmrRmHapPNJ0VACxt9LXadUsh4bmkHTfqFifRwWj5XE/6JD+lm82m772vvcS0G264bYHzqB2c5MbSQNqJGgzyN1XPGNrhuYORtx93UrmotQ+PuRjUN/FSaZkm0kOs7twRZBtSzjHUkUkIDmxv1Ok6i8Nc3S3mBc3PWeHM6DneKodQytpATIQBZvziwka9Pn03+22+yyepyNJBh8lZUBzH62NjjO4hpfYucOongB/ZPUTGA53HXewCarXvIyNGq1yV35K2aOrGNqJ36ITfSGWL32JB38GC4PM+YcVfK3OtNQ1EOHBj9wjjuLaYg4BrASTc7rE+Y9a+bLpdWGQj6rpB/3nH8VSdsND0dZHM3d0kfH9+N1r+4t9yXfTzmOQ6heybA9ngEkY1m11pmZcyxUEJmmPHcxg+c93IfiepZth+dsRxCrYynOhutpLGNBYxmreXvcCbW9F+oKGxTEZcar4mNuL6Y2A8GANvI8gecOcfMAOpbJhOEQ4fT6IwGsY0ue4/OdYXc9x6zu/AbkksZTMGYXcfklh76l5LTZg+aq20rObqcNpKYkTSDwnN+cxhNgG/vu94HpBVFir58Fqi1pY6QsYZw4avnf6hj1ceBFyOJUpkWI4jiz6uXeGEzWO8B1w2Jv8O63YVYzbiP6RW1EoNw6RwaebW+A0/CApcMbWnRW3XPNQ55XOGlvvsOQX9EsdcAjgd4VXzbtAhw89GQZZbX6NpA0g8C5x+bflYldX+OiDC2Vbt+mnY+31nGNulvtcQPas0yPlc4rUS1NU5xYHXfY2Mkjt+m44ADjbq0geauhhb7z5O6FYzzu91kfePyXDkut1YvDLbTrmebXvbW1+6/Xxstxrq1kET5pDZjGlzj5gL+0rEqenbBjrY4wGtbVhrQOAaZAAPcVcdsWLllPFTNPjXFzuxHY29ri0/wqTUx6WVgG8KNTSaKJ5O4qnYni1TjVS5uoMiYC8NcbRQxt4veRxPn5mw3KLyrg0tVVNip3FrgHO1i40NDSL3G8XuG/wAS/GCUtRU3pKZpIe4OkDdwOnc0yO6mN3kX3XPWbLa8m5QZh0OkEOlfYyycyODRyaN9vaVInmbTtyjoP7KjQQuqHBzup/oKwLFM8u0Y4Xcn07vc2P8AJbWsS2mbsWJ80J+wfkoNBtCPJT8Q2YPmrztaqSzDi0frysafQCX/APLQqPS402mwN0LT/qVMzwR1iMBgefRYBv8AEeS0nP2BOrKGSKIXkBa9g5lp3jf1lpcFmGX9m1VUSgTRvhiB8NzxpNusNad5PntZPUro9D7xtY3TNU2TTe4L3FlV6ijcxjHuFhI0uZ52h7mX+JpWm7WDroaOXm4fzQ6vwURtco2xTU0cbQ1rYNDQOAa15ACsma8Ikq8FpehYXva2CTS3e4joNJsOs+FwTz5Q4xyHiUwyItEsY4Bc+Uoemy/PHx8GcD0gF4+2yzvK+HioraeEi4dI3UObQdTv5QVr+zjBZIMP6KoYWl73u0HiGuAG8dR3E286p+z3J1TDiIkmhexkIf4ThYOJaWDSf1uN7hIZM1ul1+YTkkLnaK48itdREVOrlFU9qLb4XN5nR/fNCtiqW1OW2GSj6zox/wB1p/BPU+1bzCZqNk7kVybIJL4e4fVmePe1jvxXFtopb09PL9WRzfjZf/wXRsa8hl/+w77mJSu0fCH1NA9kTC97XMe1rd5NnWNh1nSSpRdkq7+aihpfSW8lStjWHh1RPOR4tgaPMZHHf7mEe1X3P1SY8NqnDrj0+x7gw/Y5RGyrAZaWmldPG6N0kgIa7c7Q1oAJHVvLuKsmZcK/SqSenFrvYQ2/DUN7b+bUAkzyA1F9wISoIy2mtvIKyfKGNNosOrpgbSyOZFEOvUWONx6A4u9gVRNG4RNmI8Bz3MB5ua1rj7g5vvU/huzutml6MwuiF/CfJua0dZH1/wCG6sW1DBmUlHRQRDwWOkF+txLWlzj5yd6sxIxslmm5cf6VWY3uiu4WDR/a9syVJOXaW3X0LT6Gh34tCk9nFbHS4RJUPO5r5Xv85FgB6TZoHpC9suYK2uwKKncbamu0u46XtneWn3j3XWfyZOxFhNGIpiwv1WaT0DncA/V8zhbjYqI0Me10ZNrOv0UtxexzZQL3bbqo3C61z6+KZ58J1Qx7j53TBx+0qW2nU0zMQkMztQcNUW+4EVyGtt1WIO729aj8WwU0FayF7g5zDE9xHC50uIHmBuL+ZaptFyY6vjZJDbpo72BNg9h3lt+o3Fxfdx53EiSVrJGO3EKNHC58b27wVM5WwqGmpYxA1rQ5jXuPW4lgJc53WvWizLTTzOghmjfI0XLWm+4GxseBt5isbZgOKyMFL0dX0Y3BjiWxgcruIbb22V8yDs7NE/8ASahwMuktaxu9sYPEl36zrbuQ38eqBLAxoLnPud1lYQzvcQ1rLDfdXtYltS+lD2IvxW2rEdo3h4u5vqW+9jT+KKDaHkjENkOa25ERQFYKt5uyRHiJidI97DHcXbY6mutcb+G8bj6VPUlK2KNkTBZrGtY0futaAPsC9kSy9xaGk6gkBjQ4uA1lEREhLRERCEVP2q07n4a8tBOl8bjblqsT9quCJcb8jg7gkSMzsLeKp2yrDnw4eC9paZJHSAHcdJDWg28+m/oIVxRESPzuLjvXI2CNgaNyIiJCcRQebcqMxGFsT3OYWu1Nc0AkGxBFjxBB/wCFOIlNcWnMO1Jc0OGV3YuHBcJZSQR08d9LBYF28m5LiT5ySSu5EXCSTcroAAsFQ847OX11Y2dkrGMLGtfcEuBaTvaBuO4jiRwV7AX1Et8rngNO7sSGRNYS4dp7URETacRZFimDvqMxFuh2kSRSONjYRsjYSb8iW6fTuRFKpnlmYjgotSwPyg8VrqIiiqUiIiEIiIhCIiIQiIiEIiIhCIiIQiIiEIiIhCIiIQiIiEL/2Q=="/>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742950" indent="-285750">
              <a:spcBef>
                <a:spcPct val="20000"/>
              </a:spcBef>
              <a:buClr>
                <a:schemeClr val="folHlink"/>
              </a:buClr>
              <a:buSzPct val="70000"/>
              <a:buFont typeface="Wingdings" pitchFamily="2" charset="2"/>
              <a:buChar char="n"/>
              <a:defRPr sz="2400">
                <a:solidFill>
                  <a:schemeClr val="tx1"/>
                </a:solidFill>
                <a:latin typeface="Verdana" pitchFamily="34" charset="0"/>
              </a:defRPr>
            </a:lvl2pPr>
            <a:lvl3pPr marL="1143000" indent="-228600">
              <a:spcBef>
                <a:spcPct val="20000"/>
              </a:spcBef>
              <a:buClr>
                <a:schemeClr val="tx2"/>
              </a:buClr>
              <a:buChar char="•"/>
              <a:defRPr sz="2400">
                <a:solidFill>
                  <a:schemeClr val="tx1"/>
                </a:solidFill>
                <a:latin typeface="Verdana" pitchFamily="34" charset="0"/>
              </a:defRPr>
            </a:lvl3pPr>
            <a:lvl4pPr marL="1600200" indent="-228600">
              <a:spcBef>
                <a:spcPct val="20000"/>
              </a:spcBef>
              <a:buClr>
                <a:schemeClr val="hlink"/>
              </a:buClr>
              <a:buChar char="•"/>
              <a:defRPr sz="2000">
                <a:solidFill>
                  <a:schemeClr val="tx1"/>
                </a:solidFill>
                <a:latin typeface="Verdana" pitchFamily="34" charset="0"/>
              </a:defRPr>
            </a:lvl4pPr>
            <a:lvl5pPr marL="2057400" indent="-22860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sv-SE" altLang="sv-SE" sz="2400"/>
          </a:p>
        </p:txBody>
      </p:sp>
    </p:spTree>
    <p:extLst>
      <p:ext uri="{BB962C8B-B14F-4D97-AF65-F5344CB8AC3E}">
        <p14:creationId xmlns:p14="http://schemas.microsoft.com/office/powerpoint/2010/main" val="264420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559536" y="1596135"/>
            <a:ext cx="8229600" cy="4525963"/>
          </a:xfrm>
        </p:spPr>
        <p:txBody>
          <a:bodyPr>
            <a:normAutofit/>
          </a:bodyPr>
          <a:lstStyle/>
          <a:p>
            <a:pPr marL="0" indent="0" eaLnBrk="1" hangingPunct="1">
              <a:lnSpc>
                <a:spcPct val="90000"/>
              </a:lnSpc>
              <a:buFont typeface="Wingdings" pitchFamily="2" charset="2"/>
              <a:buNone/>
              <a:defRPr/>
            </a:pPr>
            <a:endParaRPr lang="sv-SE" altLang="sv-SE" sz="2000" dirty="0">
              <a:latin typeface="Garamond" panose="02020404030301010803" pitchFamily="18" charset="0"/>
            </a:endParaRPr>
          </a:p>
          <a:p>
            <a:pPr marL="0" indent="0" eaLnBrk="1" hangingPunct="1">
              <a:lnSpc>
                <a:spcPct val="90000"/>
              </a:lnSpc>
              <a:buClr>
                <a:schemeClr val="bg2">
                  <a:lumMod val="75000"/>
                </a:schemeClr>
              </a:buClr>
              <a:buFont typeface="Wingdings" pitchFamily="2" charset="2"/>
              <a:buNone/>
              <a:defRPr/>
            </a:pPr>
            <a:r>
              <a:rPr lang="sv-SE" altLang="sv-SE" sz="2400" dirty="0">
                <a:latin typeface="Babel sans"/>
              </a:rPr>
              <a:t>	</a:t>
            </a:r>
            <a:r>
              <a:rPr lang="sv-SE" altLang="sv-SE" sz="2800" dirty="0">
                <a:latin typeface="Babel sans"/>
              </a:rPr>
              <a:t>Bakgrund</a:t>
            </a:r>
          </a:p>
          <a:p>
            <a:pPr lvl="1">
              <a:lnSpc>
                <a:spcPct val="90000"/>
              </a:lnSpc>
              <a:buClr>
                <a:schemeClr val="bg2">
                  <a:lumMod val="75000"/>
                </a:schemeClr>
              </a:buClr>
              <a:buFont typeface="Arial" panose="020B0604020202020204" pitchFamily="34" charset="0"/>
              <a:buChar char="•"/>
              <a:defRPr/>
            </a:pPr>
            <a:r>
              <a:rPr lang="sv-SE" altLang="sv-SE" sz="2400" dirty="0">
                <a:latin typeface="Babel sans"/>
              </a:rPr>
              <a:t>Konsumentinformation en del av vårt uppdrag</a:t>
            </a:r>
          </a:p>
          <a:p>
            <a:pPr lvl="1">
              <a:lnSpc>
                <a:spcPct val="90000"/>
              </a:lnSpc>
              <a:buClr>
                <a:schemeClr val="bg2">
                  <a:lumMod val="75000"/>
                </a:schemeClr>
              </a:buClr>
              <a:buFont typeface="Arial" panose="020B0604020202020204" pitchFamily="34" charset="0"/>
              <a:buChar char="•"/>
              <a:defRPr/>
            </a:pPr>
            <a:r>
              <a:rPr lang="sv-SE" altLang="sv-SE" sz="2400" dirty="0">
                <a:latin typeface="Babel sans"/>
              </a:rPr>
              <a:t>Öka intresset för rättvis handel</a:t>
            </a:r>
          </a:p>
          <a:p>
            <a:pPr lvl="1">
              <a:lnSpc>
                <a:spcPct val="90000"/>
              </a:lnSpc>
              <a:buClr>
                <a:schemeClr val="bg2">
                  <a:lumMod val="75000"/>
                </a:schemeClr>
              </a:buClr>
              <a:buFont typeface="Arial" panose="020B0604020202020204" pitchFamily="34" charset="0"/>
              <a:buChar char="•"/>
              <a:defRPr/>
            </a:pPr>
            <a:r>
              <a:rPr lang="sv-SE" altLang="sv-SE" sz="2400" dirty="0">
                <a:latin typeface="Babel sans"/>
              </a:rPr>
              <a:t>Öka kunskapen om vad rättvis handel är </a:t>
            </a:r>
          </a:p>
          <a:p>
            <a:pPr marL="0" indent="0" eaLnBrk="1" hangingPunct="1">
              <a:lnSpc>
                <a:spcPct val="90000"/>
              </a:lnSpc>
              <a:buClr>
                <a:schemeClr val="bg2">
                  <a:lumMod val="75000"/>
                </a:schemeClr>
              </a:buClr>
              <a:buNone/>
              <a:defRPr/>
            </a:pPr>
            <a:endParaRPr lang="sv-SE" altLang="sv-SE" sz="2400" dirty="0">
              <a:latin typeface="Babel sans"/>
            </a:endParaRPr>
          </a:p>
          <a:p>
            <a:pPr marL="0" indent="0" eaLnBrk="1" hangingPunct="1">
              <a:lnSpc>
                <a:spcPct val="90000"/>
              </a:lnSpc>
              <a:buClr>
                <a:schemeClr val="bg2">
                  <a:lumMod val="75000"/>
                </a:schemeClr>
              </a:buClr>
              <a:buNone/>
              <a:defRPr/>
            </a:pPr>
            <a:r>
              <a:rPr lang="sv-SE" altLang="sv-SE" sz="2400" dirty="0">
                <a:latin typeface="Babel sans"/>
              </a:rPr>
              <a:t>	</a:t>
            </a:r>
            <a:r>
              <a:rPr lang="sv-SE" altLang="sv-SE" sz="2800" dirty="0">
                <a:latin typeface="Babel sans"/>
              </a:rPr>
              <a:t>Syfte</a:t>
            </a:r>
          </a:p>
          <a:p>
            <a:pPr lvl="1">
              <a:lnSpc>
                <a:spcPct val="90000"/>
              </a:lnSpc>
              <a:buClr>
                <a:schemeClr val="bg2">
                  <a:lumMod val="75000"/>
                </a:schemeClr>
              </a:buClr>
              <a:buFont typeface="Arial" panose="020B0604020202020204" pitchFamily="34" charset="0"/>
              <a:buChar char="•"/>
              <a:defRPr/>
            </a:pPr>
            <a:r>
              <a:rPr lang="sv-SE" altLang="sv-SE" sz="2400" dirty="0">
                <a:latin typeface="Babel sans"/>
              </a:rPr>
              <a:t>Ökad professionalitet och effektivitet i informationsarbetet</a:t>
            </a:r>
          </a:p>
          <a:p>
            <a:pPr lvl="1">
              <a:lnSpc>
                <a:spcPct val="90000"/>
              </a:lnSpc>
              <a:buClr>
                <a:schemeClr val="bg2">
                  <a:lumMod val="75000"/>
                </a:schemeClr>
              </a:buClr>
              <a:buFont typeface="Arial" panose="020B0604020202020204" pitchFamily="34" charset="0"/>
              <a:buChar char="•"/>
              <a:defRPr/>
            </a:pPr>
            <a:r>
              <a:rPr lang="sv-SE" altLang="sv-SE" sz="2400" dirty="0">
                <a:latin typeface="Babel sans"/>
              </a:rPr>
              <a:t>Lika grundkunskap </a:t>
            </a:r>
          </a:p>
          <a:p>
            <a:pPr lvl="1">
              <a:lnSpc>
                <a:spcPct val="90000"/>
              </a:lnSpc>
              <a:buClr>
                <a:schemeClr val="bg2">
                  <a:lumMod val="75000"/>
                </a:schemeClr>
              </a:buClr>
              <a:buFont typeface="Arial" panose="020B0604020202020204" pitchFamily="34" charset="0"/>
              <a:buChar char="•"/>
              <a:defRPr/>
            </a:pPr>
            <a:r>
              <a:rPr lang="sv-SE" altLang="sv-SE" sz="2400" dirty="0">
                <a:latin typeface="Babel sans"/>
              </a:rPr>
              <a:t>Medlemmar informerar om rättvis handel </a:t>
            </a:r>
            <a:endParaRPr lang="sv-SE" altLang="sv-SE" sz="2400" dirty="0"/>
          </a:p>
          <a:p>
            <a:pPr eaLnBrk="1" hangingPunct="1">
              <a:lnSpc>
                <a:spcPct val="90000"/>
              </a:lnSpc>
              <a:defRPr/>
            </a:pPr>
            <a:endParaRPr lang="sv-SE" altLang="sv-SE" sz="2000" dirty="0"/>
          </a:p>
          <a:p>
            <a:pPr lvl="1" eaLnBrk="1" hangingPunct="1">
              <a:defRPr/>
            </a:pPr>
            <a:endParaRPr lang="sv-SE" altLang="sv-SE" sz="1427" dirty="0">
              <a:latin typeface="Garamond" panose="02020404030301010803" pitchFamily="18" charset="0"/>
            </a:endParaRPr>
          </a:p>
          <a:p>
            <a:pPr eaLnBrk="1" hangingPunct="1">
              <a:defRPr/>
            </a:pPr>
            <a:endParaRPr lang="sv-SE" altLang="sv-SE" sz="1600" dirty="0"/>
          </a:p>
        </p:txBody>
      </p:sp>
      <p:sp>
        <p:nvSpPr>
          <p:cNvPr id="5" name="Rectangle 2"/>
          <p:cNvSpPr txBox="1">
            <a:spLocks noChangeArrowheads="1"/>
          </p:cNvSpPr>
          <p:nvPr/>
        </p:nvSpPr>
        <p:spPr bwMode="auto">
          <a:xfrm>
            <a:off x="871538" y="915988"/>
            <a:ext cx="8162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34" charset="0"/>
              </a:defRPr>
            </a:lvl2pPr>
            <a:lvl3pPr algn="l" rtl="0" eaLnBrk="0" fontAlgn="base" hangingPunct="0">
              <a:spcBef>
                <a:spcPct val="0"/>
              </a:spcBef>
              <a:spcAft>
                <a:spcPct val="0"/>
              </a:spcAft>
              <a:defRPr sz="3200">
                <a:solidFill>
                  <a:schemeClr val="tx2"/>
                </a:solidFill>
                <a:latin typeface="Verdana" pitchFamily="34" charset="0"/>
              </a:defRPr>
            </a:lvl3pPr>
            <a:lvl4pPr algn="l" rtl="0" eaLnBrk="0" fontAlgn="base" hangingPunct="0">
              <a:spcBef>
                <a:spcPct val="0"/>
              </a:spcBef>
              <a:spcAft>
                <a:spcPct val="0"/>
              </a:spcAft>
              <a:defRPr sz="3200">
                <a:solidFill>
                  <a:schemeClr val="tx2"/>
                </a:solidFill>
                <a:latin typeface="Verdana" pitchFamily="34" charset="0"/>
              </a:defRPr>
            </a:lvl4pPr>
            <a:lvl5pPr algn="l" rtl="0" eaLnBrk="0" fontAlgn="base" hangingPunct="0">
              <a:spcBef>
                <a:spcPct val="0"/>
              </a:spcBef>
              <a:spcAft>
                <a:spcPct val="0"/>
              </a:spcAft>
              <a:defRPr sz="3200">
                <a:solidFill>
                  <a:schemeClr val="tx2"/>
                </a:solidFill>
                <a:latin typeface="Verdana" pitchFamily="34" charset="0"/>
              </a:defRPr>
            </a:lvl5pPr>
            <a:lvl6pPr marL="457200" algn="l" rtl="0" fontAlgn="base">
              <a:spcBef>
                <a:spcPct val="0"/>
              </a:spcBef>
              <a:spcAft>
                <a:spcPct val="0"/>
              </a:spcAft>
              <a:defRPr sz="3200">
                <a:solidFill>
                  <a:schemeClr val="tx2"/>
                </a:solidFill>
                <a:latin typeface="Verdana" pitchFamily="34" charset="0"/>
              </a:defRPr>
            </a:lvl6pPr>
            <a:lvl7pPr marL="914400" algn="l" rtl="0" fontAlgn="base">
              <a:spcBef>
                <a:spcPct val="0"/>
              </a:spcBef>
              <a:spcAft>
                <a:spcPct val="0"/>
              </a:spcAft>
              <a:defRPr sz="3200">
                <a:solidFill>
                  <a:schemeClr val="tx2"/>
                </a:solidFill>
                <a:latin typeface="Verdana" pitchFamily="34" charset="0"/>
              </a:defRPr>
            </a:lvl7pPr>
            <a:lvl8pPr marL="1371600" algn="l" rtl="0" fontAlgn="base">
              <a:spcBef>
                <a:spcPct val="0"/>
              </a:spcBef>
              <a:spcAft>
                <a:spcPct val="0"/>
              </a:spcAft>
              <a:defRPr sz="3200">
                <a:solidFill>
                  <a:schemeClr val="tx2"/>
                </a:solidFill>
                <a:latin typeface="Verdana" pitchFamily="34" charset="0"/>
              </a:defRPr>
            </a:lvl8pPr>
            <a:lvl9pPr marL="1828800" algn="l" rtl="0" fontAlgn="base">
              <a:spcBef>
                <a:spcPct val="0"/>
              </a:spcBef>
              <a:spcAft>
                <a:spcPct val="0"/>
              </a:spcAft>
              <a:defRPr sz="3200">
                <a:solidFill>
                  <a:schemeClr val="tx2"/>
                </a:solidFill>
                <a:latin typeface="Verdana" pitchFamily="34" charset="0"/>
              </a:defRPr>
            </a:lvl9pPr>
          </a:lstStyle>
          <a:p>
            <a:pPr eaLnBrk="1" hangingPunct="1"/>
            <a:r>
              <a:rPr lang="sv-SE" altLang="sv-SE" sz="4000" kern="0" dirty="0">
                <a:solidFill>
                  <a:schemeClr val="tx1"/>
                </a:solidFill>
                <a:latin typeface="Highway gothic"/>
                <a:ea typeface="Segoe UI" panose="020B0502040204020203" pitchFamily="34" charset="0"/>
                <a:cs typeface="Segoe UI" panose="020B0502040204020203" pitchFamily="34" charset="0"/>
              </a:rPr>
              <a:t>Bakgrund och syfte</a:t>
            </a:r>
          </a:p>
        </p:txBody>
      </p:sp>
    </p:spTree>
    <p:extLst>
      <p:ext uri="{BB962C8B-B14F-4D97-AF65-F5344CB8AC3E}">
        <p14:creationId xmlns:p14="http://schemas.microsoft.com/office/powerpoint/2010/main" val="226885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71538" y="915988"/>
            <a:ext cx="8162925" cy="708025"/>
          </a:xfrm>
        </p:spPr>
        <p:txBody>
          <a:bodyPr>
            <a:normAutofit fontScale="90000"/>
          </a:bodyPr>
          <a:lstStyle/>
          <a:p>
            <a:pPr algn="l" eaLnBrk="1" hangingPunct="1"/>
            <a:r>
              <a:rPr lang="sv-SE" altLang="sv-SE" sz="4000" dirty="0">
                <a:latin typeface="Highway gothic"/>
                <a:cs typeface="Segoe UI" pitchFamily="34" charset="0"/>
              </a:rPr>
              <a:t>Aktörer inom Fair </a:t>
            </a:r>
            <a:r>
              <a:rPr lang="sv-SE" altLang="sv-SE" sz="4000" dirty="0" err="1">
                <a:latin typeface="Highway gothic"/>
                <a:cs typeface="Segoe UI" pitchFamily="34" charset="0"/>
              </a:rPr>
              <a:t>Trade</a:t>
            </a:r>
            <a:br>
              <a:rPr lang="sv-SE" altLang="sv-SE" sz="4000" dirty="0">
                <a:latin typeface="Highway gothic"/>
                <a:cs typeface="Segoe UI" pitchFamily="34" charset="0"/>
              </a:rPr>
            </a:br>
            <a:r>
              <a:rPr lang="sv-SE" altLang="sv-SE" sz="4000" dirty="0">
                <a:latin typeface="Highway gothic"/>
                <a:cs typeface="Segoe UI" pitchFamily="34" charset="0"/>
              </a:rPr>
              <a:t>- Fair </a:t>
            </a:r>
            <a:r>
              <a:rPr lang="sv-SE" altLang="sv-SE" sz="4000" dirty="0" err="1">
                <a:latin typeface="Highway gothic"/>
                <a:cs typeface="Segoe UI" pitchFamily="34" charset="0"/>
              </a:rPr>
              <a:t>Trade</a:t>
            </a:r>
            <a:r>
              <a:rPr lang="sv-SE" altLang="sv-SE" sz="4000" dirty="0">
                <a:latin typeface="Highway gothic"/>
                <a:cs typeface="Segoe UI" pitchFamily="34" charset="0"/>
              </a:rPr>
              <a:t> Återförsäljarna</a:t>
            </a:r>
          </a:p>
        </p:txBody>
      </p:sp>
      <p:pic>
        <p:nvPicPr>
          <p:cNvPr id="19459" name="Bildobjekt 6" descr="OFTÅ.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349500"/>
            <a:ext cx="4075113"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103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11213" y="908050"/>
            <a:ext cx="8162925" cy="708025"/>
          </a:xfrm>
        </p:spPr>
        <p:txBody>
          <a:bodyPr>
            <a:normAutofit fontScale="90000"/>
          </a:bodyPr>
          <a:lstStyle/>
          <a:p>
            <a:pPr algn="l" eaLnBrk="1" hangingPunct="1"/>
            <a:r>
              <a:rPr lang="sv-SE" altLang="sv-SE" sz="4000" dirty="0">
                <a:latin typeface="Highway gothic"/>
                <a:cs typeface="Segoe UI" pitchFamily="34" charset="0"/>
              </a:rPr>
              <a:t>Aktörer inom Fair </a:t>
            </a:r>
            <a:r>
              <a:rPr lang="sv-SE" altLang="sv-SE" sz="4000" dirty="0" err="1">
                <a:latin typeface="Highway gothic"/>
                <a:cs typeface="Segoe UI" pitchFamily="34" charset="0"/>
              </a:rPr>
              <a:t>Trade</a:t>
            </a:r>
            <a:br>
              <a:rPr lang="sv-SE" altLang="sv-SE" sz="4000" dirty="0">
                <a:latin typeface="Highway gothic"/>
                <a:cs typeface="Segoe UI" pitchFamily="34" charset="0"/>
              </a:rPr>
            </a:br>
            <a:r>
              <a:rPr lang="sv-SE" altLang="sv-SE" sz="4000" dirty="0">
                <a:latin typeface="Highway gothic"/>
                <a:cs typeface="Segoe UI" pitchFamily="34" charset="0"/>
              </a:rPr>
              <a:t>- Fair Trade återförsäljare</a:t>
            </a:r>
          </a:p>
        </p:txBody>
      </p:sp>
      <p:sp>
        <p:nvSpPr>
          <p:cNvPr id="21508" name="AutoShape 2" descr="data:image/jpeg;base64,/9j/4AAQSkZJRgABAQAAAQABAAD/2wCEAAkGBxMSEhUSEhQVFhUVFhcbGRYXGBwgHBgcHBMeGBoaHRcfHighGB4lHxUaITEiJSkrLi4uGiAzODMsNygtLisBCgoKDg0OGxAQGywkHyQsLC0wLCwsLCw0LC0sLDQsLDUvLCwsLC4sLCwsLCwsLCwsNCssLCw0LDQsLCwsLCwsLP/AABEIANwA5gMBIgACEQEDEQH/xAAcAAEAAgMBAQEAAAAAAAAAAAAABgcDBAUIAgH/xABMEAACAQMCAwYCBQcIBwgDAAABAgMABBEFIQYSMQcTIkFRYTJxFCNCgZEINVJicqG0FTOCg5KzwdEkNEOisbLSRFNUdJOUo/AWJXP/xAAZAQEAAwEBAAAAAAAAAAAAAAAAAQIEAwX/xAAlEQEAAgIBBAEEAwAAAAAAAAAAAQIDEQQSITFBYSIjgZEyUXH/2gAMAwEAAhEDEQA/ALxpSlApSlApSlApSlApSlApSlApSsFzeRxjMjog/WYD/iaDPSopq3aLptuQGuY33IPdMshUj1CkkV+2XaNpkvS6Rd8fWBk/ewAx79KjqhHVEe0qpWva30UmO7kR8qG8DA7Hodj0962M1KSlKUClKUClKUClKUClKUClKUClKUClKUClKUClKUClK13hZ/iJVf0VOCfmw3/DHzNBiu9URDyDmkk/7uMczdMjm8owfIuVHvWjIb+X4O5tlyN3BmkI8wVBRI2/pSCuvDCqDlRQoHkoAH4CslBG34QEn+s3d5P7d8Yl+XJAIwR88mvyDgDTF/7FAx9XTnJ+ZfJNSWlBwv8A8M03/wABZ/8At4v+msUvAumt/wBhth+zEqn8VAqRUoINd9lGnMeaJZoG/SilbI+QfmA/CsK8LapaA/Q9Q79evc3ilv8A5Mkj5DlFT+lV6YV6IVxNx9dWjKupWUkA6d9Ee8iJPqPsj2DlvapjoXEVtdxmSCZHCgc3LnK5GfEh8S+fX0rqOgYEEAg9Qeh+6oNrvZrCz/SLBzZ3C7gx7Rn2KD4Rtjw4HqGqPqj5R9UeO6dKwIyNwehFftVRPxzeWTJb6jGYpFJ5Z40DRTDz5k2z65jIYZGV8jYOha/FdRoysmXXICtkHHXlJALY88gEeYFTFolMXiezrUpSrLFKUoFKUoFKUoFKUoFKUoFK/CcVBpe1zSkYpJNJG6nDI8EoZT6EcmxoJ1SoGe2HR/8AxLf+jL/0VvcPdpGn304traR3kYMR9W4GFGTkkDFBLqUqP8W8YW2nCE3LEd/IEXAG245nbJGFXIJPXfoaCQUpSgUqMcScd2lg/Jdd9GNsSdzIY2JGcLIBgn29qwaB2i2V7KIbUTyknBZYX5E2Jy7kAKNvOgl1KjHEHH1hYymG6leJtusMpVsgHwuEKt1HQnB2rTtu1DTZATHLK4HUpbTkD5kR7UEzpUb0Pj3Trx+7guUMmcCNwyMT6BXClj8s1JKBSlKDS1jSobqJoLiNZI26q37iCN1I8iMEeVU1xHw9caKWkhHf2UhU5ctzQuD4WLKQY38llHrgjpm8qx3EasrKyhlYEFSAQwIwQQdiD03qtq7VtWLIrwhxpFdRRs7gNIxQZGMP1EbdVDEbqdg+DgKfDUurz/d2/wDJ8puoIZfoc31c1tKGWSDmb+bcZ3U8p7uTJHUZDAE2pwXxB3qpDJJ3nMheCc7d/GpwwYfZmjJCuvyYdSBFbepVpb1KWUpSruhSlKBSlKBSlKBSlKBVD9s0CjXNPYAZcW/N+ti6IGfXbb7hV8VQ3bnKU1iwZVLlUiIQdWIuWIUe56UF81GxwhEupLqUeEfuXjkUL/OEkFXJ8iACDsc7elRzW+0a8gieU6PdBVUku7Lyrt8TcobAHnUg7M2c6XaNI7yO0QZndizEsxbdiST1x8hQSevP/bHBPqVzdSQbwaVGiuPV3bMhX3UYDZ6d3V0cX66tjZz3TYPdoSoP2nOyL97ECuN2c8OdzpojuRzSXYeW45h8TTDxKw9lIU+4NBj7IeI/p2mxMxzLD9TJ6koByt75Uqc+ufSprVA9mk7aPrc+myk93O3IrHzI8UDf0lYrgebj0q/qCDdtw/8A0t3/AFH8VHWDsKUDR4MADLzE+575hk+uwA+6s/bb+Zbv+o/io6xdhn5mt/2pv79qD77cIwdGuSQCVMJGfI/SUGR6HBI+81i7CVA0eD3ebPv9cw/wFZ+238y3f9R/FR1DuzXj+20/R4xNHctyNJkxwsV8UxI+sOE8wPi60Gz+UVo0X0WG8VQs6zKnONiysjHBI64KAjPTf1qddmeqyXWmWs82TIyEMT1bkdo+Y+pYIG++q81GG84oMRRBbabG5POzK0kjDKk8g6EAkAHA8ROW2AuDS9Pjt4Y4IhiOJFRR7KMDJ8z70G1SlKBSlKDia7pSuJGK86yR93JGdxy/pKvUEZyQpBIH6SrVJi4l0qY25YmB2EsMhGTE42WQY6svwSKMc652wwr0PVR9pPDfM/cId37yW3Q5PM3h7yJCdhvvy+kudhEK55I9w5ZK+4WXoGp/SIVkKlHHhkQ/YcfEAftL5huhUg+ddGqp7IOImnXDOWZQqPzHdkIYwyDP2gcxkeY5T1G9rVas7ja9LbjZSlKssUpSgUpSgUpSgVRfbT+e9N+UH8WavM1SXGnCesajexXq20UPchBHG8ysfBIXyxXY5J6A9MfOguuWMMpVhlWBBB8wRgitXRtMS1gjt4s8kSBV5jk4HTJ860eG9QvZecXlmtsVxyss6yCT1wAAUx7+tZ+JLy5ih5rS3+kTFgAhkVFUEHxszEZAx0G5z94CCcd41TVLbSM5hhH0i7AONgMIhI3GeYZ9pVI6V3x2bWI2BuQPQXU+P+eodwbw7rdlez3ksME5uj9aO+AYeLI5CRgAZwF6YAG2BVw0FC9s/AyWUcN/ZmUGOQCRmkd2BzmNwzElcMCPmy1b/BWvrf2UF0uMyJ4wPsuPC4/tA49sGuP2m2d7c2zWdpbRyrOmHllkAEeGBGE6s22QegIHWol2a6BrOkc0TW8c9vI4YokyBo22UupbAOwGVPXlGMb5CT9tv5lu/wCo/io6xdhn5mt/2pv79q+O1Cy1G9glsbe2iEMhj+vknALYdXwI8beJQMk777dKwdl2m6pYRpZXNtEYAzkTJMOZA2WwUx48sceWM+1Bv9tv5lu/6j+Kjrmdkulx3XD6W8wzHL36sPnM2CPQg4IPqBW/2q2N/eW72Nraq6SiMtO0yKF5ZQ/KEPiJ8C79MH8NTsy03VNPhjs57aFoQ7HvUnHMgYljlMHn3J6Edfagh/ZnqUmialLpN4cRTODHIdl5yMI4/VkAC+eGAHkaviotx9wPb6rDySeCVM93MBkoT5EfaU+a/wDCubwhNq1ryWl9B9JRSFS8ikTPLnA71HZWPKOrAZI8mO5Cd0pSgUpSgVH+NeHTewBUfu54nEkMg+zIvTJG+DnHtsd8VIKVExtExuNPO0YuLXUInKCFrtuV1YeFWa47uXz2AlTvBg7ApV+6PqK3ESyqCM5BU9UZWKuhxtlWUqcbbVVva9pn+ihhv9HuJAWJOeWbEgC+3jUdcDu6mHZpeGS1DF1YNiTI687jmnB3696XPl8WPKudO1phyp9NphLqUpXV2KUpQKUpQKqbtR065vtUs7K1meEiB5JXVmARDJy85AI5jlcAepHQb1bNYVtIxIZQiiRlCl8DmKqSQpbqQCx296CG2HZrFGoDXuoyH1N06/gFxj99Vt2bWct7qd3az3l60UAl5QLmQE8s4QZIO+x9q9A1RXYv+fNR+U/8WtBJ+KeytnidrS+vVlCkqks7MjEb8pzgrnpnJx6VGNN0t5eHfpguLqG5tkm8SzSAMEnduR05sdGIyMEbdcYq9aivaDbJHpN8saKgMMzEKAAWbLM2B5kkknzJoK/7GtE/lGzluLu4vHcTtGMXUqgARo3QMMnLnr6CtntB0290aNb6wvblog6rJBcSd6oBOxHN0Unwn7Xi2Ppufk5fmyb/AM3J/cRVg7ceJ4ZLYabbET3M0iZji8RQK3Nghc+IkKAvXGT6ZCfcD8RjUbKG7C8hcEMv6LKxVgPbIyPYiu9UX7M+H3sNOgt5f5wBmcDyZ2LcvoeUELkbEipFeXSRRvLIQqRqzMx6BVGSfuAoKO/KE4hcXFtbwsw+jATuy9FdmxET6FQpI/8A6Crf4R1xb6zgulx9agLAfZcbOv3MCPuqCcIcOfynY391cjD6qzFOYbxxxkrb7fqlc+4C1xPyftaeGW50qfwujM6Kfsup5Jk/cpwPRjQXXPEHVlJIDAglSQRkY2Ybg+4rzv2u6TLp91AkF5eFJwSRJO7FSHA2ORkbjrvt1r0XVE/lEf63Yfst/eLQWBH2X2QABe7Yj7RuZMn3OCBn5CtO+7OpogX07UryCQfCkspkiPsVI2+Z5vlVhUoKu4M7SZfpZ0zVkWG6DBVkGyyMfhBHQFgQVI2bIGBtnsdrGhJLZzXSvLHPbwsyPHI67L4ipUHBB38s+9QT8pHTQr2l2gwxDxsw2PhIeP8ADmff5VOdW1JrnhySd/jksCzftGHxfvzQQrsf4e/lKzknubu+51uGjHJcuByiKNhtvvlz+6pHxJ2V80Ehtb2+EwUlFkuCyMQMhSMAjPTOds5welR3sL4ssrOwljubiOJzcuwVjuVMMQBx6ZUj7qnOj8fQ3upLaWciywrbySSvyt8QdFRVJx05snYjcUHV7PbZ4tNtElDiQRKXD5DBj4iGB3ByfOpDSlBDOONJMq3mObMmnyhRk8pdGLAlenMCVweuCai3YTcvyyqxBjYnu991ZQrOPkwkU/0W96m3aHGTZOY25JlwYn2yG68oJ6c6gp6Hnwdqq/sMdvproHIXuGYp5NhlXOPUcwrjadXhwtOskL2pSldncpSlApSlApSlAqiuxf8APmo/Kf8Ai1q4td4gtrJO8upkiXfHMd2wMkKvxOd+gBqgeyLiq2h1a5nuHEMdysvKz9AWnWQBj0XYHc7bUHpGo12lfmq9/wDLyf8ALUgtLpJUWSJ1dGGVdGDKw9Qw2NRDtZ1q3h025illRZJYWWOMsOdy3hHKnUjJ3OMCgrPsr4Gg1LSLnn5xN38ixt3jhFIhjZSYw3K3iO+RnHyFbnYFfpb3Fxp1xEkd0GYqxVe8PKMSRc/U45eYDJHxmtr8n3iS0itHtZZ445nuiyo5wWDRRqvKTsSWUjAOfxFdztS4AlnkXUtOPJexEEhcAy8vwkeXOAMb7MNvIAhZ1V12w3ssscGk2xHf374OSQFiTxOWI3A2GdjlQ+xrPwt2o2k0DG8dbS5hGJoZcqcjqUU7sD+iMsOhHQmE8Fcc2l1rlxeXUgiBj7q17wgKqBvNuiMQCdzjxsM9KCd2EWtwxJCkOlhI0VFAknACqMAY5PQVVXH1tfaZqcGqzJArSSBiLdnKEooV1Yuo5S6Ej38R9a9HVXXbnLaHTZIriVEl2eBerl1ONl64ILKW6DmoJ7YXiTRJNGeZJEV1PqrDIP4GqR/KI/1uw/Zb+8Wt7sL49hFuNPupVjeNj3Jc4DoxzyBiccwYnA8wwA6Go/2/a7BNd2wglSUwo3PyMGAJkGFLDbPhOR1FB6IpUP0/tP0qVA/0uNMjdZMqyn0II8vUZFaWqdrNgngte8vJz8MUEbHJ/aK4x7jJ9qCG/lLX4xZwDHNmWQ+oGFVdvfLf2amWp6e1vw48DjDx6eQw9G7nxD8c1HuGOBbu/v8A+VdXUJgqYrXPTl3QMPsqvXl6sc82Nw0t7VdYgh066jlmjSSWCQRxlgHckco5Uzltz5Dagif5PNhFJpsxkjjc/S3GWUE47iLbJHvU3s+EIodS+nQJHErWrQuiKF5mMyOr4Ax0Ugnr0qruwvjaxs7SW2uphE5naQcwPKymJF2YAgEFDscdR13xYWp9qukwoW+lLIcbJErMzbdBtgH9ogUE1pUJ7KuIZtQguLuU4V7lxFHtiONUQAZ8zknJ9cnbNTXNBHe0Tk/k26L48MTFcgHx/Y2PqxA++qu7I7rF9IyIQJZVQAfYQpPIQfb6tfvArY7b9TuFuVt+8buGiRxGNgTzsp5sbv8ACDg5A2xXH7H7l11KNFI5ZA/NnPRUJBGNs+WT5FvWs9rfchmtf7kPQlKUrQ0lKUoFKUoFKUoNe6sopcGSNH5c8vOoOM9cZG3QfhWN9KgIwYYiPQov+VZo58uyY3UKfmGyAfbdWGPb3rNQY7e3SNQkaqijoqgADz2A2FYriwikIaSON2AwCygkD0BI2rZpQay6fEMERRgjp4Bt8ttq2aUoNDUNEtp2DT28MrL8LSRoxHyLAkdKzGwiIwY48fsj/KtmtLWtQFtbzXDAsIYpJCo6kIhYge5xQbta9xZRSEM8aMRsCygkfIkVE9FS8vrOK7TUGieeMOqRxQtChO/IQ6NI3L8LHnG4OMVocWapqMOjG8aQ293AMSIiRtHIfpAizh1Y4K+IcpHxb+lBOJNLgb4oYj80U/4V8ro9uM4ghGev1a7/ALqxcOpILeMyzPM7qrF3WMHxICQBGigLnpkE79TUU421O7gv7CCC5KR3kjq4McbcgRUPgJXO/Mfi5t/bagljaDaHc20B+cSf5Vt29qkYxGioPRVAH4Co3rfEUi3MWm2gWS6dO8kkk+CCIHlMrquOdidgi43IyVGM7E+i3uMx6jLz9cPDbmL5cqxq+P6zPvQSKta50+KQhpIo3I2BZFJHyJG1RbhnieW7a4sLn/Rr+3xz91hlZTjEsXOD4TkZDAkBh5nbl8BXmoX9vNJJfcjx3EkS8sEXKeTHiZSMnJPQMPnQTxdNhHSKMf0F/wAq/G0uA9YYj80X/Ko5wHxRLdPd2tyqC4speR2jBCSKS3I4BJK5CHIyfLpnAl1Bit7dI15Y1VF9FAA/AV+Xh8DY64OPn5fvrNVW9sHGT25+hQEAyREyNvzLlxy8pB2OEfPzB2qtrRWNyra0VjcoR2t6wtzqB5GDLCgjyvQkMzNg+e7Y+7z6n57Jbdm1SArjwCRjn07srt6nLjp/hUV1CxeB+7kXlflVsZBwGQOvT9VgcVa/YZositNctgKVRAPM8wEu5x05WjbY/aHuKy13a+2Su7ZFvUpStjaUpSgUpSgUpSg52pP3ckUv2ebun+UhAQ+57wIvsHY10awX1qssbxPnldSpwcHBGNj5H0PlWlw9ftJGUlI7+FjHNgYy6gEOBk4V1ZZAPIOB1BoOpSlKBSlKBXzIgYFWAIIIIIyCDsQR5ivqtPWdOS5glt5M8ksbI2OoDLjI9xnNBX15wLeaczT6JPhCeZrGY80TH0RifCTt1IP62NqwcWcTjUeHLqfkMbqVjljPVJFuI+ZfL1B++pbpllqkUQie4tZSowJ3ikDkerxh8O3yZf8AGufq/AjPpr6fBMq985eaaROZncyiRmCqVAJYY9hge9Bn0fQLzuIcapcAd1Ht3Nrt4Btkwk/iSajPFenTRaroxmu5LjM02BIkS8vgTOO7Rc52656bY3qxtCtpooEjndHdAF5o1KggKADylmwdvWuBxbwtcXd3aXMU8UYs2ZkVombmLBQ3MQ67eHbHrQcPhp+74k1JJNmlgheMn7SKiKcff/yn0qy6jXEfCa3hhn7wwXkA+ruYhupI8SlG2kjOT4W8iRnc5ypDqfLyGWz5v+9EUn49z3nX+nj/AIUEWkjL8Uq0fSOw+ux6l25QffxIfurT7K2vfo10LZbblN9c+OV5MqfD/slTDjp9tanGicOLaJK0TGS5nPPLcTbtI/lzBcYRc4VFwAOnmTocBcMT6eksUk0UqSSvLlY2Vgz4yN3IK7fOg2+EOF1shM7SGWe5kMk8xHLzMc4CqPhQZOBk4yfukNKUGlrWqR2sElxMcJGMn1PkAB5kkgAepFeXOItXe7uZbiT4pGJx15R0VfkqgD7qmPa3xYbu5+jwsTBCcDB2eT7T/rAfCP6RHWoE9swGTWPLk3OmPNk3OofNxcNIxZ2LMepJyTtjcn2FX92IW/LpnNgjnnkb54wm39jFUHZWrSyJEgy8jKij1Zm5QPxNerNA0wWttDbruIo1XPqQNz95yfvq+CO+08eNzMuhSlK0tZSlKBSlKBSlKBUa4kJtJBqKglFUJdqBkmEElZQB1MTMxP6jydSFqS1+MoIwdwfKg/I5AwDKQQQCCDkEHcEHzFfVQmyuTpM4tZT/AKDO+LaQ9LdzubZ2/QO5jJ6br5DE2oFKUoFKUoFKUoFKUoFKUoFKVpavqsNrE007hEUdT5nyAH2mPkBQbtVh2pceBFaytGzK2VlkU/zY80BH2z0P6I9+nL4y7TZJ+aCw5o4+jTnIdt/9mOqA/pHxb9FqBWtoF6CsmbkRHarNlzeqsFrZhdz1rHqhAX510G2rnWtq93cxwR/E7hV+/qfkBk/dWSm7SyRG5TfsR4cMtybx1+rgBCE+cpHl68qk/eVq9a5+g6RHaQR28Qwsa49yepY+5OSfnXQr06V6Y09HHTpropSlXXKUpQKUpQKUpQKUpQamrabFcwvBOgeORcMp8x8+oIO4I3BAIqC2WuTaNItpqLNJZueW2vjvyekVwfIjyfoRv0zyWLWvqFjHPG0UyK8bjDIwyCKDMjggEEEEZBHQg9CD519VV0um6hoZL2Ye907OTbMSZbcefdtuWUemPmOr1MeEuM7PUU5raUFgMtE20ifNPMe4yPegkFauo6hFAhkmdUUeZP7gOpPsK2qo3tm1ljdFFP8ANhUHzI53I/EL91cs2Tor28qXt0xtPdR7S7OJVZQ78y5wABjfGGLEY6HpnyqIX3bJKf5qKJfmXf8AeOUVX9nZPKAJCWx0HkPn613rXQvb8BWC/KtHmf0y25FvTt6B2ny/SWnuud4+7Kd3GoAB5wQwVmA6c25JPlVgad2h6fKgZphESMlJNiN8YPUfv6b1VjcP/qtXw2hn9b8KinNmvyivItC2brtC01Bk3Kt7IGY/7oNcS97XLRR9VDPIfLwqq9fMk5H9mq/Gh/tfhWWPRB+iatPOn0meTZ0tU7UL+baFI7ceo8bfiw5f92opcRzXD888kkrfpSMTj5Z6D2FSFNM5fsihXFZ78m1vblbJa3mXJh03HX8K/LohRgVtX12FGB1qOXVyzsEjBZ2OAFBJJ9ABuT7CopE2lSO7BqV39kH5mrn7I+CxaxC7mX6+VfCCP5pD5ftN1Ptgeued2edl3dlbm/UM+xSA7hT15pPJm/V6Dzyelr16eHD095bcOLXeSlKVpaClKUClKUClKUClKUClKUClKUCoRxd2aWt4/wBIiLWt0DkXEOxLerKCObr1BVvepvSgqX+Wdf0ra6gXUbcf7aLPeAeWcDOw3PMh6/FVe8Q3hubvvG+2Wkx6czZA+4AD7q9OV5f4jXurs+gZ1/CQj/EVj5Xmv5Z+R/FJtCtQQo9dzUtt4B0G1QzQ70DHqP3ipba3gO4NeLmidsMt76L718tbV+C7r8a6+VZ+6Hw8WK+MV8T3ijqwrkX+sADbYetdK1mUtm/uQNh1qNahqIXODv5n0rT1HV87Dz/E12+HOze7vOWSf/R4Tv4h9Yw9o/L5t88GtuHjzK9aTbwj2i2EuoXKW8IPiI55MZCL9pz6ADoCRk4HnV58J8FWunjMS88h6zOAX6dAceFfYffmuloGhQWUQit0Cr1J6sx/SZurH/6MCulXr4sMUj5bseKK/wClKUrs6lKUoFKUoFKUoFKUoFKUoFKUoFKUoFKUoFVbxR2VKys9uxYjJEb9fXCyDz9Aw+Zq0qVzyYq38q2rFvLyvI0ls3K4bAJAJGGUjqCPIj0rp2vEA9Qf3Grb7QuDDdtHJBGveM4WQkgDlxs7DzK8oG2+/ttiXsstVDHvJmPKcY5Bvy9dl333Az+NYLca0zMa/LLPHnfZXSau3ofxrHNruNjt82q59N4Os4o1Bt4mcKMsyhjzcuCctnG+9Qu67HVaXKzjusDBdOZ/kcEKfn79PWJ4Vo9bRPHn0r2bX8/Cf7O5rUjM878saMx9ACzY+Q6D3q69O7LrGMDnEkpH6TYH9lMbexzUt0/ToYF5IIkjXOSEUKCfU4G596604k++y1eP/aGdlmgRLapPJbBLgs4LyKefAcgEBvg222xnGfOp7Slba1isahqrGo0UpSrJKUpQKUpQKUpQKUpQKUpQKUpQKUpQKUpQKUpQKUpQKUpQKUpQKUpQKUpQKUpQKUpQKUpQKUpQKUpQf//Z"/>
          <p:cNvSpPr>
            <a:spLocks noChangeAspect="1" noChangeArrowheads="1"/>
          </p:cNvSpPr>
          <p:nvPr/>
        </p:nvSpPr>
        <p:spPr bwMode="auto">
          <a:xfrm>
            <a:off x="45291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742950" indent="-285750">
              <a:spcBef>
                <a:spcPct val="20000"/>
              </a:spcBef>
              <a:buClr>
                <a:schemeClr val="folHlink"/>
              </a:buClr>
              <a:buSzPct val="70000"/>
              <a:buFont typeface="Wingdings" pitchFamily="2" charset="2"/>
              <a:buChar char="n"/>
              <a:defRPr sz="2400">
                <a:solidFill>
                  <a:schemeClr val="tx1"/>
                </a:solidFill>
                <a:latin typeface="Verdana" pitchFamily="34" charset="0"/>
              </a:defRPr>
            </a:lvl2pPr>
            <a:lvl3pPr marL="1143000" indent="-228600">
              <a:spcBef>
                <a:spcPct val="20000"/>
              </a:spcBef>
              <a:buClr>
                <a:schemeClr val="tx2"/>
              </a:buClr>
              <a:buChar char="•"/>
              <a:defRPr sz="2400">
                <a:solidFill>
                  <a:schemeClr val="tx1"/>
                </a:solidFill>
                <a:latin typeface="Verdana" pitchFamily="34" charset="0"/>
              </a:defRPr>
            </a:lvl3pPr>
            <a:lvl4pPr marL="1600200" indent="-228600">
              <a:spcBef>
                <a:spcPct val="20000"/>
              </a:spcBef>
              <a:buClr>
                <a:schemeClr val="hlink"/>
              </a:buClr>
              <a:buChar char="•"/>
              <a:defRPr sz="2000">
                <a:solidFill>
                  <a:schemeClr val="tx1"/>
                </a:solidFill>
                <a:latin typeface="Verdana" pitchFamily="34" charset="0"/>
              </a:defRPr>
            </a:lvl4pPr>
            <a:lvl5pPr marL="2057400" indent="-22860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sv-SE" altLang="sv-SE" sz="2400"/>
          </a:p>
        </p:txBody>
      </p:sp>
      <p:sp>
        <p:nvSpPr>
          <p:cNvPr id="6" name="Rectangle 3"/>
          <p:cNvSpPr txBox="1">
            <a:spLocks noChangeArrowheads="1"/>
          </p:cNvSpPr>
          <p:nvPr/>
        </p:nvSpPr>
        <p:spPr bwMode="auto">
          <a:xfrm>
            <a:off x="533400" y="1969719"/>
            <a:ext cx="6902116" cy="447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lvl="1" eaLnBrk="1" hangingPunct="1">
              <a:buFont typeface="Arial" panose="020B0604020202020204" pitchFamily="34" charset="0"/>
              <a:buChar char="•"/>
              <a:defRPr/>
            </a:pPr>
            <a:r>
              <a:rPr lang="sv-SE" altLang="sv-SE" sz="2800" i="1" dirty="0">
                <a:latin typeface="Babel sans"/>
                <a:ea typeface="+mj-ea"/>
                <a:cs typeface="Segoe UI" pitchFamily="34" charset="0"/>
              </a:rPr>
              <a:t>Fair </a:t>
            </a:r>
            <a:r>
              <a:rPr lang="sv-SE" altLang="sv-SE" sz="2800" i="1" dirty="0" err="1">
                <a:latin typeface="Babel sans"/>
                <a:ea typeface="+mj-ea"/>
                <a:cs typeface="Segoe UI" pitchFamily="34" charset="0"/>
              </a:rPr>
              <a:t>Trade</a:t>
            </a:r>
            <a:r>
              <a:rPr lang="sv-SE" altLang="sv-SE" sz="2800" i="1" dirty="0">
                <a:latin typeface="Babel sans"/>
                <a:ea typeface="+mj-ea"/>
                <a:cs typeface="Segoe UI" pitchFamily="34" charset="0"/>
              </a:rPr>
              <a:t>-butiker</a:t>
            </a:r>
            <a:br>
              <a:rPr lang="sv-SE" altLang="sv-SE" sz="2800" dirty="0">
                <a:latin typeface="Babel sans"/>
                <a:ea typeface="+mj-ea"/>
                <a:cs typeface="Segoe UI" pitchFamily="34" charset="0"/>
              </a:rPr>
            </a:br>
            <a:r>
              <a:rPr lang="sv-SE" altLang="sv-SE" sz="2800" dirty="0">
                <a:latin typeface="Babel sans"/>
                <a:ea typeface="+mj-ea"/>
                <a:cs typeface="Segoe UI" pitchFamily="34" charset="0"/>
              </a:rPr>
              <a:t>kan t.ex. heta Världsbutik eller </a:t>
            </a:r>
            <a:br>
              <a:rPr lang="sv-SE" altLang="sv-SE" sz="2800" dirty="0">
                <a:latin typeface="Babel sans"/>
                <a:ea typeface="+mj-ea"/>
                <a:cs typeface="Segoe UI" pitchFamily="34" charset="0"/>
              </a:rPr>
            </a:br>
            <a:r>
              <a:rPr lang="sv-SE" altLang="sv-SE" sz="2800" dirty="0">
                <a:latin typeface="Babel sans"/>
                <a:ea typeface="+mj-ea"/>
                <a:cs typeface="Segoe UI" pitchFamily="34" charset="0"/>
              </a:rPr>
              <a:t>Fair </a:t>
            </a:r>
            <a:r>
              <a:rPr lang="sv-SE" altLang="sv-SE" sz="2800" dirty="0" err="1">
                <a:latin typeface="Babel sans"/>
                <a:ea typeface="+mj-ea"/>
                <a:cs typeface="Segoe UI" pitchFamily="34" charset="0"/>
              </a:rPr>
              <a:t>Trade</a:t>
            </a:r>
            <a:r>
              <a:rPr lang="sv-SE" altLang="sv-SE" sz="2800" dirty="0">
                <a:latin typeface="Babel sans"/>
                <a:ea typeface="+mj-ea"/>
                <a:cs typeface="Segoe UI" pitchFamily="34" charset="0"/>
              </a:rPr>
              <a:t> Shop</a:t>
            </a:r>
            <a:br>
              <a:rPr lang="sv-SE" altLang="sv-SE" sz="2800" dirty="0">
                <a:latin typeface="Babel sans"/>
                <a:ea typeface="+mj-ea"/>
                <a:cs typeface="Segoe UI" pitchFamily="34" charset="0"/>
              </a:rPr>
            </a:br>
            <a:r>
              <a:rPr lang="sv-SE" altLang="sv-SE" sz="2800" dirty="0">
                <a:latin typeface="Babel sans"/>
                <a:ea typeface="+mj-ea"/>
                <a:cs typeface="Segoe UI" pitchFamily="34" charset="0"/>
              </a:rPr>
              <a:t> </a:t>
            </a:r>
          </a:p>
          <a:p>
            <a:pPr lvl="1" eaLnBrk="1" hangingPunct="1">
              <a:buFont typeface="Arial" panose="020B0604020202020204" pitchFamily="34" charset="0"/>
              <a:buChar char="•"/>
              <a:defRPr/>
            </a:pPr>
            <a:r>
              <a:rPr lang="sv-SE" altLang="sv-SE" sz="2800" i="1" dirty="0">
                <a:latin typeface="Babel sans"/>
                <a:ea typeface="+mj-ea"/>
                <a:cs typeface="Segoe UI" pitchFamily="34" charset="0"/>
              </a:rPr>
              <a:t>Övriga Fair </a:t>
            </a:r>
            <a:r>
              <a:rPr lang="sv-SE" altLang="sv-SE" sz="2800" i="1" dirty="0" err="1">
                <a:latin typeface="Babel sans"/>
                <a:ea typeface="+mj-ea"/>
                <a:cs typeface="Segoe UI" pitchFamily="34" charset="0"/>
              </a:rPr>
              <a:t>Trade</a:t>
            </a:r>
            <a:r>
              <a:rPr lang="sv-SE" altLang="sv-SE" sz="2800" i="1" dirty="0">
                <a:latin typeface="Babel sans"/>
                <a:ea typeface="+mj-ea"/>
                <a:cs typeface="Segoe UI" pitchFamily="34" charset="0"/>
              </a:rPr>
              <a:t>-återförsäljare</a:t>
            </a:r>
            <a:br>
              <a:rPr lang="sv-SE" altLang="sv-SE" sz="2800" dirty="0">
                <a:latin typeface="Babel sans"/>
                <a:ea typeface="+mj-ea"/>
                <a:cs typeface="Segoe UI" pitchFamily="34" charset="0"/>
              </a:rPr>
            </a:br>
            <a:r>
              <a:rPr lang="sv-SE" altLang="sv-SE" sz="2800" dirty="0">
                <a:latin typeface="Babel sans"/>
                <a:ea typeface="+mj-ea"/>
                <a:cs typeface="Segoe UI" pitchFamily="34" charset="0"/>
              </a:rPr>
              <a:t>kan var café, försäljning av Fair </a:t>
            </a:r>
            <a:r>
              <a:rPr lang="sv-SE" altLang="sv-SE" sz="2800" dirty="0" err="1">
                <a:latin typeface="Babel sans"/>
                <a:ea typeface="+mj-ea"/>
                <a:cs typeface="Segoe UI" pitchFamily="34" charset="0"/>
              </a:rPr>
              <a:t>Trade</a:t>
            </a:r>
            <a:r>
              <a:rPr lang="sv-SE" altLang="sv-SE" sz="2800" dirty="0">
                <a:latin typeface="Babel sans"/>
                <a:ea typeface="+mj-ea"/>
                <a:cs typeface="Segoe UI" pitchFamily="34" charset="0"/>
              </a:rPr>
              <a:t> produkter som en del av annan verksamhet (t.ex. inom en kyrka)</a:t>
            </a:r>
            <a:br>
              <a:rPr lang="sv-SE" altLang="sv-SE" sz="2800" dirty="0">
                <a:latin typeface="Babel sans"/>
                <a:ea typeface="+mj-ea"/>
                <a:cs typeface="Segoe UI" pitchFamily="34" charset="0"/>
              </a:rPr>
            </a:br>
            <a:r>
              <a:rPr lang="sv-SE" altLang="sv-SE" dirty="0">
                <a:latin typeface="Babel sans"/>
              </a:rPr>
              <a:t>	</a:t>
            </a:r>
            <a:endParaRPr lang="sv-SE" altLang="sv-SE" kern="0" dirty="0">
              <a:latin typeface="Garamond" panose="02020404030301010803" pitchFamily="18" charset="0"/>
            </a:endParaRPr>
          </a:p>
        </p:txBody>
      </p:sp>
    </p:spTree>
    <p:extLst>
      <p:ext uri="{BB962C8B-B14F-4D97-AF65-F5344CB8AC3E}">
        <p14:creationId xmlns:p14="http://schemas.microsoft.com/office/powerpoint/2010/main" val="296805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11213" y="625642"/>
            <a:ext cx="8162925" cy="770021"/>
          </a:xfrm>
        </p:spPr>
        <p:txBody>
          <a:bodyPr>
            <a:normAutofit fontScale="90000"/>
          </a:bodyPr>
          <a:lstStyle/>
          <a:p>
            <a:pPr algn="l" eaLnBrk="1" hangingPunct="1"/>
            <a:r>
              <a:rPr lang="sv-SE" altLang="sv-SE" sz="4000" dirty="0">
                <a:latin typeface="Highway gothic"/>
                <a:cs typeface="Segoe UI" pitchFamily="34" charset="0"/>
              </a:rPr>
              <a:t>Medlemskriterier för Fair </a:t>
            </a:r>
            <a:r>
              <a:rPr lang="sv-SE" altLang="sv-SE" sz="4000" dirty="0" err="1">
                <a:latin typeface="Highway gothic"/>
                <a:cs typeface="Segoe UI" pitchFamily="34" charset="0"/>
              </a:rPr>
              <a:t>Trade</a:t>
            </a:r>
            <a:r>
              <a:rPr lang="sv-SE" altLang="sv-SE" sz="4000" dirty="0">
                <a:latin typeface="Highway gothic"/>
                <a:cs typeface="Segoe UI" pitchFamily="34" charset="0"/>
              </a:rPr>
              <a:t>-butiker (1)</a:t>
            </a:r>
            <a:endParaRPr lang="sv-SE" altLang="sv-SE" sz="2800" dirty="0">
              <a:latin typeface="Highway gothic"/>
              <a:cs typeface="Segoe UI" pitchFamily="34" charset="0"/>
            </a:endParaRPr>
          </a:p>
        </p:txBody>
      </p:sp>
      <p:sp>
        <p:nvSpPr>
          <p:cNvPr id="7" name="Rectangle 3"/>
          <p:cNvSpPr txBox="1">
            <a:spLocks noChangeArrowheads="1"/>
          </p:cNvSpPr>
          <p:nvPr/>
        </p:nvSpPr>
        <p:spPr bwMode="auto">
          <a:xfrm>
            <a:off x="903288" y="1878013"/>
            <a:ext cx="7980362"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eaLnBrk="1" hangingPunct="1">
              <a:spcBef>
                <a:spcPct val="0"/>
              </a:spcBef>
              <a:buClrTx/>
              <a:buSzTx/>
              <a:buFontTx/>
              <a:buNone/>
              <a:defRPr/>
            </a:pPr>
            <a:endParaRPr lang="sv-SE" altLang="sv-SE" sz="2000" kern="0" dirty="0">
              <a:latin typeface="Garamond" panose="02020404030301010803" pitchFamily="18" charset="0"/>
            </a:endParaRPr>
          </a:p>
          <a:p>
            <a:pPr lvl="1" eaLnBrk="1" hangingPunct="1">
              <a:defRPr/>
            </a:pPr>
            <a:endParaRPr lang="sv-SE" altLang="sv-SE" kern="0" dirty="0">
              <a:latin typeface="Garamond" panose="02020404030301010803" pitchFamily="18" charset="0"/>
            </a:endParaRPr>
          </a:p>
          <a:p>
            <a:pPr marL="457200" lvl="1" indent="0" eaLnBrk="1" hangingPunct="1">
              <a:buFont typeface="Wingdings" pitchFamily="2" charset="2"/>
              <a:buNone/>
              <a:defRPr/>
            </a:pPr>
            <a:endParaRPr lang="sv-SE" altLang="sv-SE" kern="0" dirty="0">
              <a:latin typeface="Garamond" panose="02020404030301010803" pitchFamily="18" charset="0"/>
            </a:endParaRPr>
          </a:p>
          <a:p>
            <a:pPr marL="457200" lvl="1" indent="0" eaLnBrk="1" hangingPunct="1">
              <a:buFont typeface="Wingdings" pitchFamily="2" charset="2"/>
              <a:buNone/>
              <a:defRPr/>
            </a:pPr>
            <a:endParaRPr lang="sv-SE" altLang="sv-SE" kern="0" dirty="0">
              <a:latin typeface="Garamond" panose="02020404030301010803" pitchFamily="18" charset="0"/>
            </a:endParaRPr>
          </a:p>
        </p:txBody>
      </p:sp>
      <p:sp>
        <p:nvSpPr>
          <p:cNvPr id="20484" name="AutoShape 2" descr="data:image/jpeg;base64,/9j/4AAQSkZJRgABAQAAAQABAAD/2wCEAAkGBxMSEhUSEhQVFhUVFhcbGRYXGBwgHBgcHBMeGBoaHRcfHighGB4lHxUaITEiJSkrLi4uGiAzODMsNygtLisBCgoKDg0OGxAQGywkHyQsLC0wLCwsLCw0LC0sLDQsLDUvLCwsLC4sLCwsLCwsLCwsNCssLCw0LDQsLCwsLCwsLP/AABEIANwA5gMBIgACEQEDEQH/xAAcAAEAAgMBAQEAAAAAAAAAAAAABgcDBAUIAgH/xABMEAACAQMCAwYCBQcIBwgDAAABAgMABBEFIQYSMQcTIkFRYTJxFCNCgZEINVJicqG0FTOCg5KzwdEkNEOisbLSRFNUdJOUo/AWJXP/xAAZAQEAAwEBAAAAAAAAAAAAAAAAAQIEAwX/xAAlEQEAAgIBBAEEAwAAAAAAAAAAAQIDEQQSITFBYSIjgZEyUXH/2gAMAwEAAhEDEQA/ALxpSlApSlApSlApSlApSlApSlApSsFzeRxjMjog/WYD/iaDPSopq3aLptuQGuY33IPdMshUj1CkkV+2XaNpkvS6Rd8fWBk/ewAx79KjqhHVEe0qpWva30UmO7kR8qG8DA7Hodj0962M1KSlKUClKUClKUClKUClKUClKUClKUClKUClKUClKUClK13hZ/iJVf0VOCfmw3/DHzNBiu9URDyDmkk/7uMczdMjm8owfIuVHvWjIb+X4O5tlyN3BmkI8wVBRI2/pSCuvDCqDlRQoHkoAH4CslBG34QEn+s3d5P7d8Yl+XJAIwR88mvyDgDTF/7FAx9XTnJ+ZfJNSWlBwv8A8M03/wABZ/8At4v+msUvAumt/wBhth+zEqn8VAqRUoINd9lGnMeaJZoG/SilbI+QfmA/CsK8LapaA/Q9Q79evc3ilv8A5Mkj5DlFT+lV6YV6IVxNx9dWjKupWUkA6d9Ee8iJPqPsj2DlvapjoXEVtdxmSCZHCgc3LnK5GfEh8S+fX0rqOgYEEAg9Qeh+6oNrvZrCz/SLBzZ3C7gx7Rn2KD4Rtjw4HqGqPqj5R9UeO6dKwIyNwehFftVRPxzeWTJb6jGYpFJ5Z40DRTDz5k2z65jIYZGV8jYOha/FdRoysmXXICtkHHXlJALY88gEeYFTFolMXiezrUpSrLFKUoFKUoFKUoFKUoFKUoFK/CcVBpe1zSkYpJNJG6nDI8EoZT6EcmxoJ1SoGe2HR/8AxLf+jL/0VvcPdpGn304traR3kYMR9W4GFGTkkDFBLqUqP8W8YW2nCE3LEd/IEXAG245nbJGFXIJPXfoaCQUpSgUqMcScd2lg/Jdd9GNsSdzIY2JGcLIBgn29qwaB2i2V7KIbUTyknBZYX5E2Jy7kAKNvOgl1KjHEHH1hYymG6leJtusMpVsgHwuEKt1HQnB2rTtu1DTZATHLK4HUpbTkD5kR7UEzpUb0Pj3Trx+7guUMmcCNwyMT6BXClj8s1JKBSlKDS1jSobqJoLiNZI26q37iCN1I8iMEeVU1xHw9caKWkhHf2UhU5ctzQuD4WLKQY38llHrgjpm8qx3EasrKyhlYEFSAQwIwQQdiD03qtq7VtWLIrwhxpFdRRs7gNIxQZGMP1EbdVDEbqdg+DgKfDUurz/d2/wDJ8puoIZfoc31c1tKGWSDmb+bcZ3U8p7uTJHUZDAE2pwXxB3qpDJJ3nMheCc7d/GpwwYfZmjJCuvyYdSBFbepVpb1KWUpSruhSlKBSlKBSlKBSlKBVD9s0CjXNPYAZcW/N+ti6IGfXbb7hV8VQ3bnKU1iwZVLlUiIQdWIuWIUe56UF81GxwhEupLqUeEfuXjkUL/OEkFXJ8iACDsc7elRzW+0a8gieU6PdBVUku7Lyrt8TcobAHnUg7M2c6XaNI7yO0QZndizEsxbdiST1x8hQSevP/bHBPqVzdSQbwaVGiuPV3bMhX3UYDZ6d3V0cX66tjZz3TYPdoSoP2nOyL97ECuN2c8OdzpojuRzSXYeW45h8TTDxKw9lIU+4NBj7IeI/p2mxMxzLD9TJ6koByt75Uqc+ufSprVA9mk7aPrc+myk93O3IrHzI8UDf0lYrgebj0q/qCDdtw/8A0t3/AFH8VHWDsKUDR4MADLzE+575hk+uwA+6s/bb+Zbv+o/io6xdhn5mt/2pv79qD77cIwdGuSQCVMJGfI/SUGR6HBI+81i7CVA0eD3ebPv9cw/wFZ+238y3f9R/FR1DuzXj+20/R4xNHctyNJkxwsV8UxI+sOE8wPi60Gz+UVo0X0WG8VQs6zKnONiysjHBI64KAjPTf1qddmeqyXWmWs82TIyEMT1bkdo+Y+pYIG++q81GG84oMRRBbabG5POzK0kjDKk8g6EAkAHA8ROW2AuDS9Pjt4Y4IhiOJFRR7KMDJ8z70G1SlKBSlKDia7pSuJGK86yR93JGdxy/pKvUEZyQpBIH6SrVJi4l0qY25YmB2EsMhGTE42WQY6svwSKMc652wwr0PVR9pPDfM/cId37yW3Q5PM3h7yJCdhvvy+kudhEK55I9w5ZK+4WXoGp/SIVkKlHHhkQ/YcfEAftL5huhUg+ddGqp7IOImnXDOWZQqPzHdkIYwyDP2gcxkeY5T1G9rVas7ja9LbjZSlKssUpSgUpSgUpSgVRfbT+e9N+UH8WavM1SXGnCesajexXq20UPchBHG8ysfBIXyxXY5J6A9MfOguuWMMpVhlWBBB8wRgitXRtMS1gjt4s8kSBV5jk4HTJ860eG9QvZecXlmtsVxyss6yCT1wAAUx7+tZ+JLy5ih5rS3+kTFgAhkVFUEHxszEZAx0G5z94CCcd41TVLbSM5hhH0i7AONgMIhI3GeYZ9pVI6V3x2bWI2BuQPQXU+P+eodwbw7rdlez3ksME5uj9aO+AYeLI5CRgAZwF6YAG2BVw0FC9s/AyWUcN/ZmUGOQCRmkd2BzmNwzElcMCPmy1b/BWvrf2UF0uMyJ4wPsuPC4/tA49sGuP2m2d7c2zWdpbRyrOmHllkAEeGBGE6s22QegIHWol2a6BrOkc0TW8c9vI4YokyBo22UupbAOwGVPXlGMb5CT9tv5lu/wCo/io6xdhn5mt/2pv79q+O1Cy1G9glsbe2iEMhj+vknALYdXwI8beJQMk777dKwdl2m6pYRpZXNtEYAzkTJMOZA2WwUx48sceWM+1Bv9tv5lu/6j+Kjrmdkulx3XD6W8wzHL36sPnM2CPQg4IPqBW/2q2N/eW72Nraq6SiMtO0yKF5ZQ/KEPiJ8C79MH8NTsy03VNPhjs57aFoQ7HvUnHMgYljlMHn3J6Edfagh/ZnqUmialLpN4cRTODHIdl5yMI4/VkAC+eGAHkaviotx9wPb6rDySeCVM93MBkoT5EfaU+a/wDCubwhNq1ryWl9B9JRSFS8ikTPLnA71HZWPKOrAZI8mO5Cd0pSgUpSgVH+NeHTewBUfu54nEkMg+zIvTJG+DnHtsd8VIKVExtExuNPO0YuLXUInKCFrtuV1YeFWa47uXz2AlTvBg7ApV+6PqK3ESyqCM5BU9UZWKuhxtlWUqcbbVVva9pn+ihhv9HuJAWJOeWbEgC+3jUdcDu6mHZpeGS1DF1YNiTI687jmnB3696XPl8WPKudO1phyp9NphLqUpXV2KUpQKUpQKqbtR065vtUs7K1meEiB5JXVmARDJy85AI5jlcAepHQb1bNYVtIxIZQiiRlCl8DmKqSQpbqQCx296CG2HZrFGoDXuoyH1N06/gFxj99Vt2bWct7qd3az3l60UAl5QLmQE8s4QZIO+x9q9A1RXYv+fNR+U/8WtBJ+KeytnidrS+vVlCkqks7MjEb8pzgrnpnJx6VGNN0t5eHfpguLqG5tkm8SzSAMEnduR05sdGIyMEbdcYq9aivaDbJHpN8saKgMMzEKAAWbLM2B5kkknzJoK/7GtE/lGzluLu4vHcTtGMXUqgARo3QMMnLnr6CtntB0290aNb6wvblog6rJBcSd6oBOxHN0Unwn7Xi2Ppufk5fmyb/AM3J/cRVg7ceJ4ZLYabbET3M0iZji8RQK3Nghc+IkKAvXGT6ZCfcD8RjUbKG7C8hcEMv6LKxVgPbIyPYiu9UX7M+H3sNOgt5f5wBmcDyZ2LcvoeUELkbEipFeXSRRvLIQqRqzMx6BVGSfuAoKO/KE4hcXFtbwsw+jATuy9FdmxET6FQpI/8A6Crf4R1xb6zgulx9agLAfZcbOv3MCPuqCcIcOfynY391cjD6qzFOYbxxxkrb7fqlc+4C1xPyftaeGW50qfwujM6Kfsup5Jk/cpwPRjQXXPEHVlJIDAglSQRkY2Ybg+4rzv2u6TLp91AkF5eFJwSRJO7FSHA2ORkbjrvt1r0XVE/lEf63Yfst/eLQWBH2X2QABe7Yj7RuZMn3OCBn5CtO+7OpogX07UryCQfCkspkiPsVI2+Z5vlVhUoKu4M7SZfpZ0zVkWG6DBVkGyyMfhBHQFgQVI2bIGBtnsdrGhJLZzXSvLHPbwsyPHI67L4ipUHBB38s+9QT8pHTQr2l2gwxDxsw2PhIeP8ADmff5VOdW1JrnhySd/jksCzftGHxfvzQQrsf4e/lKzknubu+51uGjHJcuByiKNhtvvlz+6pHxJ2V80Ehtb2+EwUlFkuCyMQMhSMAjPTOds5welR3sL4ssrOwljubiOJzcuwVjuVMMQBx6ZUj7qnOj8fQ3upLaWciywrbySSvyt8QdFRVJx05snYjcUHV7PbZ4tNtElDiQRKXD5DBj4iGB3ByfOpDSlBDOONJMq3mObMmnyhRk8pdGLAlenMCVweuCai3YTcvyyqxBjYnu991ZQrOPkwkU/0W96m3aHGTZOY25JlwYn2yG68oJ6c6gp6Hnwdqq/sMdvproHIXuGYp5NhlXOPUcwrjadXhwtOskL2pSldncpSlApSlApSlAqiuxf8APmo/Kf8Ai1q4td4gtrJO8upkiXfHMd2wMkKvxOd+gBqgeyLiq2h1a5nuHEMdysvKz9AWnWQBj0XYHc7bUHpGo12lfmq9/wDLyf8ALUgtLpJUWSJ1dGGVdGDKw9Qw2NRDtZ1q3h025illRZJYWWOMsOdy3hHKnUjJ3OMCgrPsr4Gg1LSLnn5xN38ixt3jhFIhjZSYw3K3iO+RnHyFbnYFfpb3Fxp1xEkd0GYqxVe8PKMSRc/U45eYDJHxmtr8n3iS0itHtZZ445nuiyo5wWDRRqvKTsSWUjAOfxFdztS4AlnkXUtOPJexEEhcAy8vwkeXOAMb7MNvIAhZ1V12w3ssscGk2xHf374OSQFiTxOWI3A2GdjlQ+xrPwt2o2k0DG8dbS5hGJoZcqcjqUU7sD+iMsOhHQmE8Fcc2l1rlxeXUgiBj7q17wgKqBvNuiMQCdzjxsM9KCd2EWtwxJCkOlhI0VFAknACqMAY5PQVVXH1tfaZqcGqzJArSSBiLdnKEooV1Yuo5S6Ej38R9a9HVXXbnLaHTZIriVEl2eBerl1ONl64ILKW6DmoJ7YXiTRJNGeZJEV1PqrDIP4GqR/KI/1uw/Zb+8Wt7sL49hFuNPupVjeNj3Jc4DoxzyBiccwYnA8wwA6Go/2/a7BNd2wglSUwo3PyMGAJkGFLDbPhOR1FB6IpUP0/tP0qVA/0uNMjdZMqyn0II8vUZFaWqdrNgngte8vJz8MUEbHJ/aK4x7jJ9qCG/lLX4xZwDHNmWQ+oGFVdvfLf2amWp6e1vw48DjDx6eQw9G7nxD8c1HuGOBbu/v8A+VdXUJgqYrXPTl3QMPsqvXl6sc82Nw0t7VdYgh066jlmjSSWCQRxlgHckco5Uzltz5Dagif5PNhFJpsxkjjc/S3GWUE47iLbJHvU3s+EIodS+nQJHErWrQuiKF5mMyOr4Ax0Ugnr0qruwvjaxs7SW2uphE5naQcwPKymJF2YAgEFDscdR13xYWp9qukwoW+lLIcbJErMzbdBtgH9ogUE1pUJ7KuIZtQguLuU4V7lxFHtiONUQAZ8zknJ9cnbNTXNBHe0Tk/k26L48MTFcgHx/Y2PqxA++qu7I7rF9IyIQJZVQAfYQpPIQfb6tfvArY7b9TuFuVt+8buGiRxGNgTzsp5sbv8ACDg5A2xXH7H7l11KNFI5ZA/NnPRUJBGNs+WT5FvWs9rfchmtf7kPQlKUrQ0lKUoFKUoFKUoNe6sopcGSNH5c8vOoOM9cZG3QfhWN9KgIwYYiPQov+VZo58uyY3UKfmGyAfbdWGPb3rNQY7e3SNQkaqijoqgADz2A2FYriwikIaSON2AwCygkD0BI2rZpQay6fEMERRgjp4Bt8ttq2aUoNDUNEtp2DT28MrL8LSRoxHyLAkdKzGwiIwY48fsj/KtmtLWtQFtbzXDAsIYpJCo6kIhYge5xQbta9xZRSEM8aMRsCygkfIkVE9FS8vrOK7TUGieeMOqRxQtChO/IQ6NI3L8LHnG4OMVocWapqMOjG8aQ293AMSIiRtHIfpAizh1Y4K+IcpHxb+lBOJNLgb4oYj80U/4V8ro9uM4ghGev1a7/ALqxcOpILeMyzPM7qrF3WMHxICQBGigLnpkE79TUU421O7gv7CCC5KR3kjq4McbcgRUPgJXO/Mfi5t/bagljaDaHc20B+cSf5Vt29qkYxGioPRVAH4Co3rfEUi3MWm2gWS6dO8kkk+CCIHlMrquOdidgi43IyVGM7E+i3uMx6jLz9cPDbmL5cqxq+P6zPvQSKta50+KQhpIo3I2BZFJHyJG1RbhnieW7a4sLn/Rr+3xz91hlZTjEsXOD4TkZDAkBh5nbl8BXmoX9vNJJfcjx3EkS8sEXKeTHiZSMnJPQMPnQTxdNhHSKMf0F/wAq/G0uA9YYj80X/Ko5wHxRLdPd2tyqC4speR2jBCSKS3I4BJK5CHIyfLpnAl1Bit7dI15Y1VF9FAA/AV+Xh8DY64OPn5fvrNVW9sHGT25+hQEAyREyNvzLlxy8pB2OEfPzB2qtrRWNyra0VjcoR2t6wtzqB5GDLCgjyvQkMzNg+e7Y+7z6n57Jbdm1SArjwCRjn07srt6nLjp/hUV1CxeB+7kXlflVsZBwGQOvT9VgcVa/YZositNctgKVRAPM8wEu5x05WjbY/aHuKy13a+2Su7ZFvUpStjaUpSgUpSgUpSg52pP3ckUv2ebun+UhAQ+57wIvsHY10awX1qssbxPnldSpwcHBGNj5H0PlWlw9ftJGUlI7+FjHNgYy6gEOBk4V1ZZAPIOB1BoOpSlKBSlKBXzIgYFWAIIIIIyCDsQR5ivqtPWdOS5glt5M8ksbI2OoDLjI9xnNBX15wLeaczT6JPhCeZrGY80TH0RifCTt1IP62NqwcWcTjUeHLqfkMbqVjljPVJFuI+ZfL1B++pbpllqkUQie4tZSowJ3ikDkerxh8O3yZf8AGufq/AjPpr6fBMq985eaaROZncyiRmCqVAJYY9hge9Bn0fQLzuIcapcAd1Ht3Nrt4Btkwk/iSajPFenTRaroxmu5LjM02BIkS8vgTOO7Rc52656bY3qxtCtpooEjndHdAF5o1KggKADylmwdvWuBxbwtcXd3aXMU8UYs2ZkVombmLBQ3MQ67eHbHrQcPhp+74k1JJNmlgheMn7SKiKcff/yn0qy6jXEfCa3hhn7wwXkA+ruYhupI8SlG2kjOT4W8iRnc5ypDqfLyGWz5v+9EUn49z3nX+nj/AIUEWkjL8Uq0fSOw+ux6l25QffxIfurT7K2vfo10LZbblN9c+OV5MqfD/slTDjp9tanGicOLaJK0TGS5nPPLcTbtI/lzBcYRc4VFwAOnmTocBcMT6eksUk0UqSSvLlY2Vgz4yN3IK7fOg2+EOF1shM7SGWe5kMk8xHLzMc4CqPhQZOBk4yfukNKUGlrWqR2sElxMcJGMn1PkAB5kkgAepFeXOItXe7uZbiT4pGJx15R0VfkqgD7qmPa3xYbu5+jwsTBCcDB2eT7T/rAfCP6RHWoE9swGTWPLk3OmPNk3OofNxcNIxZ2LMepJyTtjcn2FX92IW/LpnNgjnnkb54wm39jFUHZWrSyJEgy8jKij1Zm5QPxNerNA0wWttDbruIo1XPqQNz95yfvq+CO+08eNzMuhSlK0tZSlKBSlKBSlKBUa4kJtJBqKglFUJdqBkmEElZQB1MTMxP6jydSFqS1+MoIwdwfKg/I5AwDKQQQCCDkEHcEHzFfVQmyuTpM4tZT/AKDO+LaQ9LdzubZ2/QO5jJ6br5DE2oFKUoFKUoFKUoFKUoFKUoFKVpavqsNrE007hEUdT5nyAH2mPkBQbtVh2pceBFaytGzK2VlkU/zY80BH2z0P6I9+nL4y7TZJ+aCw5o4+jTnIdt/9mOqA/pHxb9FqBWtoF6CsmbkRHarNlzeqsFrZhdz1rHqhAX510G2rnWtq93cxwR/E7hV+/qfkBk/dWSm7SyRG5TfsR4cMtybx1+rgBCE+cpHl68qk/eVq9a5+g6RHaQR28Qwsa49yepY+5OSfnXQr06V6Y09HHTpropSlXXKUpQKUpQKUpQKUpQamrabFcwvBOgeORcMp8x8+oIO4I3BAIqC2WuTaNItpqLNJZueW2vjvyekVwfIjyfoRv0zyWLWvqFjHPG0UyK8bjDIwyCKDMjggEEEEZBHQg9CD519VV0um6hoZL2Ye907OTbMSZbcefdtuWUemPmOr1MeEuM7PUU5raUFgMtE20ifNPMe4yPegkFauo6hFAhkmdUUeZP7gOpPsK2qo3tm1ljdFFP8ANhUHzI53I/EL91cs2Tor28qXt0xtPdR7S7OJVZQ78y5wABjfGGLEY6HpnyqIX3bJKf5qKJfmXf8AeOUVX9nZPKAJCWx0HkPn613rXQvb8BWC/KtHmf0y25FvTt6B2ny/SWnuud4+7Kd3GoAB5wQwVmA6c25JPlVgad2h6fKgZphESMlJNiN8YPUfv6b1VjcP/qtXw2hn9b8KinNmvyivItC2brtC01Bk3Kt7IGY/7oNcS97XLRR9VDPIfLwqq9fMk5H9mq/Gh/tfhWWPRB+iatPOn0meTZ0tU7UL+baFI7ceo8bfiw5f92opcRzXD888kkrfpSMTj5Z6D2FSFNM5fsihXFZ78m1vblbJa3mXJh03HX8K/LohRgVtX12FGB1qOXVyzsEjBZ2OAFBJJ9ABuT7CopE2lSO7BqV39kH5mrn7I+CxaxC7mX6+VfCCP5pD5ftN1Ptgeued2edl3dlbm/UM+xSA7hT15pPJm/V6Dzyelr16eHD095bcOLXeSlKVpaClKUClKUClKUClKUClKUClKUCoRxd2aWt4/wBIiLWt0DkXEOxLerKCObr1BVvepvSgqX+Wdf0ra6gXUbcf7aLPeAeWcDOw3PMh6/FVe8Q3hubvvG+2Wkx6czZA+4AD7q9OV5f4jXurs+gZ1/CQj/EVj5Xmv5Z+R/FJtCtQQo9dzUtt4B0G1QzQ70DHqP3ipba3gO4NeLmidsMt76L718tbV+C7r8a6+VZ+6Hw8WK+MV8T3ijqwrkX+sADbYetdK1mUtm/uQNh1qNahqIXODv5n0rT1HV87Dz/E12+HOze7vOWSf/R4Tv4h9Yw9o/L5t88GtuHjzK9aTbwj2i2EuoXKW8IPiI55MZCL9pz6ADoCRk4HnV58J8FWunjMS88h6zOAX6dAceFfYffmuloGhQWUQit0Cr1J6sx/SZurH/6MCulXr4sMUj5bseKK/wClKUrs6lKUoFKUoFKUoFKUoFKUoFKUoFKUoFKUoFVbxR2VKys9uxYjJEb9fXCyDz9Aw+Zq0qVzyYq38q2rFvLyvI0ls3K4bAJAJGGUjqCPIj0rp2vEA9Qf3Grb7QuDDdtHJBGveM4WQkgDlxs7DzK8oG2+/ttiXsstVDHvJmPKcY5Bvy9dl333Az+NYLca0zMa/LLPHnfZXSau3ofxrHNruNjt82q59N4Os4o1Bt4mcKMsyhjzcuCctnG+9Qu67HVaXKzjusDBdOZ/kcEKfn79PWJ4Vo9bRPHn0r2bX8/Cf7O5rUjM878saMx9ACzY+Q6D3q69O7LrGMDnEkpH6TYH9lMbexzUt0/ToYF5IIkjXOSEUKCfU4G596604k++y1eP/aGdlmgRLapPJbBLgs4LyKefAcgEBvg222xnGfOp7Slba1isahqrGo0UpSrJKUpQKUpQKUpQKUpQKUpQKUpQKUpQKUpQKUpQKUpQKUpQKUpQKUpQKUpQKUpQKUpQKUpQKUpQKUpQf//Z"/>
          <p:cNvSpPr>
            <a:spLocks noChangeAspect="1" noChangeArrowheads="1"/>
          </p:cNvSpPr>
          <p:nvPr/>
        </p:nvSpPr>
        <p:spPr bwMode="auto">
          <a:xfrm>
            <a:off x="45291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742950" indent="-285750">
              <a:spcBef>
                <a:spcPct val="20000"/>
              </a:spcBef>
              <a:buClr>
                <a:schemeClr val="folHlink"/>
              </a:buClr>
              <a:buSzPct val="70000"/>
              <a:buFont typeface="Wingdings" pitchFamily="2" charset="2"/>
              <a:buChar char="n"/>
              <a:defRPr sz="2400">
                <a:solidFill>
                  <a:schemeClr val="tx1"/>
                </a:solidFill>
                <a:latin typeface="Verdana" pitchFamily="34" charset="0"/>
              </a:defRPr>
            </a:lvl2pPr>
            <a:lvl3pPr marL="1143000" indent="-228600">
              <a:spcBef>
                <a:spcPct val="20000"/>
              </a:spcBef>
              <a:buClr>
                <a:schemeClr val="tx2"/>
              </a:buClr>
              <a:buChar char="•"/>
              <a:defRPr sz="2400">
                <a:solidFill>
                  <a:schemeClr val="tx1"/>
                </a:solidFill>
                <a:latin typeface="Verdana" pitchFamily="34" charset="0"/>
              </a:defRPr>
            </a:lvl3pPr>
            <a:lvl4pPr marL="1600200" indent="-228600">
              <a:spcBef>
                <a:spcPct val="20000"/>
              </a:spcBef>
              <a:buClr>
                <a:schemeClr val="hlink"/>
              </a:buClr>
              <a:buChar char="•"/>
              <a:defRPr sz="2000">
                <a:solidFill>
                  <a:schemeClr val="tx1"/>
                </a:solidFill>
                <a:latin typeface="Verdana" pitchFamily="34" charset="0"/>
              </a:defRPr>
            </a:lvl4pPr>
            <a:lvl5pPr marL="2057400" indent="-22860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sv-SE" altLang="sv-SE" sz="2400"/>
          </a:p>
        </p:txBody>
      </p:sp>
      <p:sp>
        <p:nvSpPr>
          <p:cNvPr id="9" name="Rectangle 3"/>
          <p:cNvSpPr txBox="1">
            <a:spLocks noChangeArrowheads="1"/>
          </p:cNvSpPr>
          <p:nvPr/>
        </p:nvSpPr>
        <p:spPr bwMode="auto">
          <a:xfrm>
            <a:off x="441960" y="1395663"/>
            <a:ext cx="8506778" cy="48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marL="457200" lvl="1" indent="0" eaLnBrk="1" hangingPunct="1">
              <a:buClr>
                <a:schemeClr val="bg2">
                  <a:lumMod val="75000"/>
                </a:schemeClr>
              </a:buClr>
              <a:buNone/>
              <a:defRPr/>
            </a:pPr>
            <a:r>
              <a:rPr lang="sv-SE" altLang="sv-SE" dirty="0">
                <a:latin typeface="Babel sans"/>
                <a:ea typeface="+mj-ea"/>
                <a:cs typeface="Segoe UI" pitchFamily="34" charset="0"/>
              </a:rPr>
              <a:t>Följa </a:t>
            </a:r>
            <a:r>
              <a:rPr lang="sv-SE" altLang="sv-SE" dirty="0" err="1">
                <a:latin typeface="Babel sans"/>
                <a:ea typeface="+mj-ea"/>
                <a:cs typeface="Segoe UI" pitchFamily="34" charset="0"/>
              </a:rPr>
              <a:t>WFTO:s</a:t>
            </a:r>
            <a:r>
              <a:rPr lang="sv-SE" altLang="sv-SE" dirty="0">
                <a:latin typeface="Babel sans"/>
                <a:ea typeface="+mj-ea"/>
                <a:cs typeface="Segoe UI" pitchFamily="34" charset="0"/>
              </a:rPr>
              <a:t> principer för rättvis handel</a:t>
            </a:r>
          </a:p>
          <a:p>
            <a:pPr lvl="1" eaLnBrk="1" hangingPunct="1">
              <a:buClr>
                <a:schemeClr val="bg2">
                  <a:lumMod val="75000"/>
                </a:schemeClr>
              </a:buClr>
              <a:buFont typeface="Arial" panose="020B0604020202020204" pitchFamily="34" charset="0"/>
              <a:buChar char="•"/>
              <a:defRPr/>
            </a:pPr>
            <a:r>
              <a:rPr lang="sv-SE" dirty="0">
                <a:latin typeface="Babel sans"/>
                <a:ea typeface="+mj-ea"/>
                <a:cs typeface="Segoe UI" pitchFamily="34" charset="0"/>
              </a:rPr>
              <a:t>Godkända Fair </a:t>
            </a:r>
            <a:r>
              <a:rPr lang="sv-SE" dirty="0" err="1">
                <a:latin typeface="Babel sans"/>
                <a:ea typeface="+mj-ea"/>
                <a:cs typeface="Segoe UI" pitchFamily="34" charset="0"/>
              </a:rPr>
              <a:t>Trade</a:t>
            </a:r>
            <a:r>
              <a:rPr lang="sv-SE" dirty="0">
                <a:latin typeface="Babel sans"/>
                <a:ea typeface="+mj-ea"/>
                <a:cs typeface="Segoe UI" pitchFamily="34" charset="0"/>
              </a:rPr>
              <a:t>-produkter ska utgöra minst 60 % av </a:t>
            </a:r>
            <a:br>
              <a:rPr lang="sv-SE" dirty="0">
                <a:latin typeface="Babel sans"/>
                <a:ea typeface="+mj-ea"/>
                <a:cs typeface="Segoe UI" pitchFamily="34" charset="0"/>
              </a:rPr>
            </a:br>
            <a:r>
              <a:rPr lang="sv-SE" dirty="0">
                <a:latin typeface="Babel sans"/>
                <a:ea typeface="+mj-ea"/>
                <a:cs typeface="Segoe UI" pitchFamily="34" charset="0"/>
              </a:rPr>
              <a:t>Fair </a:t>
            </a:r>
            <a:r>
              <a:rPr lang="sv-SE" dirty="0" err="1">
                <a:latin typeface="Babel sans"/>
                <a:ea typeface="+mj-ea"/>
                <a:cs typeface="Segoe UI" pitchFamily="34" charset="0"/>
              </a:rPr>
              <a:t>Trade</a:t>
            </a:r>
            <a:r>
              <a:rPr lang="sv-SE" dirty="0">
                <a:latin typeface="Babel sans"/>
                <a:ea typeface="+mj-ea"/>
                <a:cs typeface="Segoe UI" pitchFamily="34" charset="0"/>
              </a:rPr>
              <a:t>-butikens inköpsvärde. </a:t>
            </a:r>
          </a:p>
          <a:p>
            <a:pPr lvl="1" eaLnBrk="1" hangingPunct="1">
              <a:buClr>
                <a:schemeClr val="bg2">
                  <a:lumMod val="75000"/>
                </a:schemeClr>
              </a:buClr>
              <a:buFont typeface="Arial" panose="020B0604020202020204" pitchFamily="34" charset="0"/>
              <a:buChar char="•"/>
              <a:defRPr/>
            </a:pPr>
            <a:endParaRPr lang="sv-SE" sz="1000" dirty="0">
              <a:latin typeface="Babel sans"/>
              <a:ea typeface="+mj-ea"/>
              <a:cs typeface="Segoe UI" pitchFamily="34" charset="0"/>
            </a:endParaRPr>
          </a:p>
          <a:p>
            <a:pPr lvl="1" eaLnBrk="1" hangingPunct="1">
              <a:buClr>
                <a:schemeClr val="bg2">
                  <a:lumMod val="75000"/>
                </a:schemeClr>
              </a:buClr>
              <a:buFont typeface="Arial" panose="020B0604020202020204" pitchFamily="34" charset="0"/>
              <a:buChar char="•"/>
              <a:defRPr/>
            </a:pPr>
            <a:r>
              <a:rPr lang="sv-SE" dirty="0">
                <a:latin typeface="Babel sans"/>
                <a:ea typeface="+mj-ea"/>
                <a:cs typeface="Segoe UI" pitchFamily="34" charset="0"/>
              </a:rPr>
              <a:t>Huvuduppgift är att främja rättvis handel, som är en viktig del av hållbar konsumtion. Kan i sortimentet komplettera med produkter som främjar miljömässigt och socialt hållbar konsumtion.</a:t>
            </a:r>
          </a:p>
          <a:p>
            <a:pPr lvl="1" eaLnBrk="1" hangingPunct="1">
              <a:buClr>
                <a:schemeClr val="bg2">
                  <a:lumMod val="75000"/>
                </a:schemeClr>
              </a:buClr>
              <a:buFont typeface="Arial" panose="020B0604020202020204" pitchFamily="34" charset="0"/>
              <a:buChar char="•"/>
              <a:defRPr/>
            </a:pPr>
            <a:endParaRPr lang="sv-SE" sz="1000" dirty="0">
              <a:latin typeface="Babel sans"/>
              <a:ea typeface="+mj-ea"/>
              <a:cs typeface="Segoe UI" pitchFamily="34" charset="0"/>
            </a:endParaRPr>
          </a:p>
          <a:p>
            <a:pPr lvl="1" eaLnBrk="1" hangingPunct="1">
              <a:buClr>
                <a:schemeClr val="bg2">
                  <a:lumMod val="75000"/>
                </a:schemeClr>
              </a:buClr>
              <a:buFont typeface="Arial" panose="020B0604020202020204" pitchFamily="34" charset="0"/>
              <a:buChar char="•"/>
              <a:defRPr/>
            </a:pPr>
            <a:r>
              <a:rPr lang="sv-SE" dirty="0">
                <a:latin typeface="Babel sans"/>
                <a:ea typeface="+mj-ea"/>
                <a:cs typeface="Segoe UI" pitchFamily="34" charset="0"/>
              </a:rPr>
              <a:t>Vara en bra marknadsplats för producenter och lägga stor vikt vid butikens utseende, varornas presentation </a:t>
            </a:r>
            <a:br>
              <a:rPr lang="sv-SE" dirty="0">
                <a:latin typeface="Babel sans"/>
                <a:ea typeface="+mj-ea"/>
                <a:cs typeface="Segoe UI" pitchFamily="34" charset="0"/>
              </a:rPr>
            </a:br>
            <a:r>
              <a:rPr lang="sv-SE" dirty="0">
                <a:latin typeface="Babel sans"/>
                <a:ea typeface="+mj-ea"/>
                <a:cs typeface="Segoe UI" pitchFamily="34" charset="0"/>
              </a:rPr>
              <a:t>samt personalens attityder och kunskaper. </a:t>
            </a:r>
          </a:p>
          <a:p>
            <a:pPr lvl="1" eaLnBrk="1" hangingPunct="1">
              <a:buClr>
                <a:schemeClr val="bg2">
                  <a:lumMod val="75000"/>
                </a:schemeClr>
              </a:buClr>
              <a:buFont typeface="Arial" panose="020B0604020202020204" pitchFamily="34" charset="0"/>
              <a:buChar char="•"/>
              <a:defRPr/>
            </a:pPr>
            <a:endParaRPr lang="sv-SE" altLang="sv-SE" dirty="0">
              <a:latin typeface="Babel sans"/>
            </a:endParaRPr>
          </a:p>
          <a:p>
            <a:pPr marL="457200" lvl="1" indent="0" eaLnBrk="1" hangingPunct="1">
              <a:buFont typeface="Wingdings" pitchFamily="2" charset="2"/>
              <a:buNone/>
              <a:defRPr/>
            </a:pPr>
            <a:endParaRPr lang="sv-SE" altLang="sv-SE" kern="0" dirty="0">
              <a:latin typeface="Garamond" panose="02020404030301010803" pitchFamily="18" charset="0"/>
            </a:endParaRPr>
          </a:p>
        </p:txBody>
      </p:sp>
    </p:spTree>
    <p:extLst>
      <p:ext uri="{BB962C8B-B14F-4D97-AF65-F5344CB8AC3E}">
        <p14:creationId xmlns:p14="http://schemas.microsoft.com/office/powerpoint/2010/main" val="122355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11213" y="625642"/>
            <a:ext cx="8162925" cy="770021"/>
          </a:xfrm>
        </p:spPr>
        <p:txBody>
          <a:bodyPr>
            <a:normAutofit fontScale="90000"/>
          </a:bodyPr>
          <a:lstStyle/>
          <a:p>
            <a:pPr algn="l" eaLnBrk="1" hangingPunct="1"/>
            <a:r>
              <a:rPr lang="sv-SE" altLang="sv-SE" sz="4000" dirty="0">
                <a:latin typeface="Highway gothic"/>
                <a:cs typeface="Segoe UI" pitchFamily="34" charset="0"/>
              </a:rPr>
              <a:t>Medlemskriterier för Fair </a:t>
            </a:r>
            <a:r>
              <a:rPr lang="sv-SE" altLang="sv-SE" sz="4000" dirty="0" err="1">
                <a:latin typeface="Highway gothic"/>
                <a:cs typeface="Segoe UI" pitchFamily="34" charset="0"/>
              </a:rPr>
              <a:t>Trade</a:t>
            </a:r>
            <a:r>
              <a:rPr lang="sv-SE" altLang="sv-SE" sz="4000" dirty="0">
                <a:latin typeface="Highway gothic"/>
                <a:cs typeface="Segoe UI" pitchFamily="34" charset="0"/>
              </a:rPr>
              <a:t>-butiker (2)</a:t>
            </a:r>
            <a:endParaRPr lang="sv-SE" altLang="sv-SE" sz="2800" dirty="0">
              <a:latin typeface="Highway gothic"/>
              <a:cs typeface="Segoe UI" pitchFamily="34" charset="0"/>
            </a:endParaRPr>
          </a:p>
        </p:txBody>
      </p:sp>
      <p:sp>
        <p:nvSpPr>
          <p:cNvPr id="7" name="Rectangle 3"/>
          <p:cNvSpPr txBox="1">
            <a:spLocks noChangeArrowheads="1"/>
          </p:cNvSpPr>
          <p:nvPr/>
        </p:nvSpPr>
        <p:spPr bwMode="auto">
          <a:xfrm>
            <a:off x="903288" y="1878013"/>
            <a:ext cx="7980362"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eaLnBrk="1" hangingPunct="1">
              <a:spcBef>
                <a:spcPct val="0"/>
              </a:spcBef>
              <a:buClrTx/>
              <a:buSzTx/>
              <a:buFontTx/>
              <a:buNone/>
              <a:defRPr/>
            </a:pPr>
            <a:endParaRPr lang="sv-SE" altLang="sv-SE" sz="2000" kern="0" dirty="0">
              <a:latin typeface="Garamond" panose="02020404030301010803" pitchFamily="18" charset="0"/>
            </a:endParaRPr>
          </a:p>
          <a:p>
            <a:pPr lvl="1" eaLnBrk="1" hangingPunct="1">
              <a:defRPr/>
            </a:pPr>
            <a:endParaRPr lang="sv-SE" altLang="sv-SE" kern="0" dirty="0">
              <a:latin typeface="Garamond" panose="02020404030301010803" pitchFamily="18" charset="0"/>
            </a:endParaRPr>
          </a:p>
          <a:p>
            <a:pPr marL="457200" lvl="1" indent="0" eaLnBrk="1" hangingPunct="1">
              <a:buFont typeface="Wingdings" pitchFamily="2" charset="2"/>
              <a:buNone/>
              <a:defRPr/>
            </a:pPr>
            <a:endParaRPr lang="sv-SE" altLang="sv-SE" kern="0" dirty="0">
              <a:latin typeface="Garamond" panose="02020404030301010803" pitchFamily="18" charset="0"/>
            </a:endParaRPr>
          </a:p>
          <a:p>
            <a:pPr marL="457200" lvl="1" indent="0" eaLnBrk="1" hangingPunct="1">
              <a:buFont typeface="Wingdings" pitchFamily="2" charset="2"/>
              <a:buNone/>
              <a:defRPr/>
            </a:pPr>
            <a:endParaRPr lang="sv-SE" altLang="sv-SE" kern="0" dirty="0">
              <a:latin typeface="Garamond" panose="02020404030301010803" pitchFamily="18" charset="0"/>
            </a:endParaRPr>
          </a:p>
        </p:txBody>
      </p:sp>
      <p:sp>
        <p:nvSpPr>
          <p:cNvPr id="20484" name="AutoShape 2" descr="data:image/jpeg;base64,/9j/4AAQSkZJRgABAQAAAQABAAD/2wCEAAkGBxMSEhUSEhQVFhUVFhcbGRYXGBwgHBgcHBMeGBoaHRcfHighGB4lHxUaITEiJSkrLi4uGiAzODMsNygtLisBCgoKDg0OGxAQGywkHyQsLC0wLCwsLCw0LC0sLDQsLDUvLCwsLC4sLCwsLCwsLCwsNCssLCw0LDQsLCwsLCwsLP/AABEIANwA5gMBIgACEQEDEQH/xAAcAAEAAgMBAQEAAAAAAAAAAAAABgcDBAUIAgH/xABMEAACAQMCAwYCBQcIBwgDAAABAgMABBEFIQYSMQcTIkFRYTJxFCNCgZEINVJicqG0FTOCg5KzwdEkNEOisbLSRFNUdJOUo/AWJXP/xAAZAQEAAwEBAAAAAAAAAAAAAAAAAQIEAwX/xAAlEQEAAgIBBAEEAwAAAAAAAAAAAQIDEQQSITFBYSIjgZEyUXH/2gAMAwEAAhEDEQA/ALxpSlApSlApSlApSlApSlApSlApSsFzeRxjMjog/WYD/iaDPSopq3aLptuQGuY33IPdMshUj1CkkV+2XaNpkvS6Rd8fWBk/ewAx79KjqhHVEe0qpWva30UmO7kR8qG8DA7Hodj0962M1KSlKUClKUClKUClKUClKUClKUClKUClKUClKUClKUClK13hZ/iJVf0VOCfmw3/DHzNBiu9URDyDmkk/7uMczdMjm8owfIuVHvWjIb+X4O5tlyN3BmkI8wVBRI2/pSCuvDCqDlRQoHkoAH4CslBG34QEn+s3d5P7d8Yl+XJAIwR88mvyDgDTF/7FAx9XTnJ+ZfJNSWlBwv8A8M03/wABZ/8At4v+msUvAumt/wBhth+zEqn8VAqRUoINd9lGnMeaJZoG/SilbI+QfmA/CsK8LapaA/Q9Q79evc3ilv8A5Mkj5DlFT+lV6YV6IVxNx9dWjKupWUkA6d9Ee8iJPqPsj2DlvapjoXEVtdxmSCZHCgc3LnK5GfEh8S+fX0rqOgYEEAg9Qeh+6oNrvZrCz/SLBzZ3C7gx7Rn2KD4Rtjw4HqGqPqj5R9UeO6dKwIyNwehFftVRPxzeWTJb6jGYpFJ5Z40DRTDz5k2z65jIYZGV8jYOha/FdRoysmXXICtkHHXlJALY88gEeYFTFolMXiezrUpSrLFKUoFKUoFKUoFKUoFKUoFK/CcVBpe1zSkYpJNJG6nDI8EoZT6EcmxoJ1SoGe2HR/8AxLf+jL/0VvcPdpGn304traR3kYMR9W4GFGTkkDFBLqUqP8W8YW2nCE3LEd/IEXAG245nbJGFXIJPXfoaCQUpSgUqMcScd2lg/Jdd9GNsSdzIY2JGcLIBgn29qwaB2i2V7KIbUTyknBZYX5E2Jy7kAKNvOgl1KjHEHH1hYymG6leJtusMpVsgHwuEKt1HQnB2rTtu1DTZATHLK4HUpbTkD5kR7UEzpUb0Pj3Trx+7guUMmcCNwyMT6BXClj8s1JKBSlKDS1jSobqJoLiNZI26q37iCN1I8iMEeVU1xHw9caKWkhHf2UhU5ctzQuD4WLKQY38llHrgjpm8qx3EasrKyhlYEFSAQwIwQQdiD03qtq7VtWLIrwhxpFdRRs7gNIxQZGMP1EbdVDEbqdg+DgKfDUurz/d2/wDJ8puoIZfoc31c1tKGWSDmb+bcZ3U8p7uTJHUZDAE2pwXxB3qpDJJ3nMheCc7d/GpwwYfZmjJCuvyYdSBFbepVpb1KWUpSruhSlKBSlKBSlKBSlKBVD9s0CjXNPYAZcW/N+ti6IGfXbb7hV8VQ3bnKU1iwZVLlUiIQdWIuWIUe56UF81GxwhEupLqUeEfuXjkUL/OEkFXJ8iACDsc7elRzW+0a8gieU6PdBVUku7Lyrt8TcobAHnUg7M2c6XaNI7yO0QZndizEsxbdiST1x8hQSevP/bHBPqVzdSQbwaVGiuPV3bMhX3UYDZ6d3V0cX66tjZz3TYPdoSoP2nOyL97ECuN2c8OdzpojuRzSXYeW45h8TTDxKw9lIU+4NBj7IeI/p2mxMxzLD9TJ6koByt75Uqc+ufSprVA9mk7aPrc+myk93O3IrHzI8UDf0lYrgebj0q/qCDdtw/8A0t3/AFH8VHWDsKUDR4MADLzE+575hk+uwA+6s/bb+Zbv+o/io6xdhn5mt/2pv79qD77cIwdGuSQCVMJGfI/SUGR6HBI+81i7CVA0eD3ebPv9cw/wFZ+238y3f9R/FR1DuzXj+20/R4xNHctyNJkxwsV8UxI+sOE8wPi60Gz+UVo0X0WG8VQs6zKnONiysjHBI64KAjPTf1qddmeqyXWmWs82TIyEMT1bkdo+Y+pYIG++q81GG84oMRRBbabG5POzK0kjDKk8g6EAkAHA8ROW2AuDS9Pjt4Y4IhiOJFRR7KMDJ8z70G1SlKBSlKDia7pSuJGK86yR93JGdxy/pKvUEZyQpBIH6SrVJi4l0qY25YmB2EsMhGTE42WQY6svwSKMc652wwr0PVR9pPDfM/cId37yW3Q5PM3h7yJCdhvvy+kudhEK55I9w5ZK+4WXoGp/SIVkKlHHhkQ/YcfEAftL5huhUg+ddGqp7IOImnXDOWZQqPzHdkIYwyDP2gcxkeY5T1G9rVas7ja9LbjZSlKssUpSgUpSgUpSgVRfbT+e9N+UH8WavM1SXGnCesajexXq20UPchBHG8ysfBIXyxXY5J6A9MfOguuWMMpVhlWBBB8wRgitXRtMS1gjt4s8kSBV5jk4HTJ860eG9QvZecXlmtsVxyss6yCT1wAAUx7+tZ+JLy5ih5rS3+kTFgAhkVFUEHxszEZAx0G5z94CCcd41TVLbSM5hhH0i7AONgMIhI3GeYZ9pVI6V3x2bWI2BuQPQXU+P+eodwbw7rdlez3ksME5uj9aO+AYeLI5CRgAZwF6YAG2BVw0FC9s/AyWUcN/ZmUGOQCRmkd2BzmNwzElcMCPmy1b/BWvrf2UF0uMyJ4wPsuPC4/tA49sGuP2m2d7c2zWdpbRyrOmHllkAEeGBGE6s22QegIHWol2a6BrOkc0TW8c9vI4YokyBo22UupbAOwGVPXlGMb5CT9tv5lu/wCo/io6xdhn5mt/2pv79q+O1Cy1G9glsbe2iEMhj+vknALYdXwI8beJQMk777dKwdl2m6pYRpZXNtEYAzkTJMOZA2WwUx48sceWM+1Bv9tv5lu/6j+Kjrmdkulx3XD6W8wzHL36sPnM2CPQg4IPqBW/2q2N/eW72Nraq6SiMtO0yKF5ZQ/KEPiJ8C79MH8NTsy03VNPhjs57aFoQ7HvUnHMgYljlMHn3J6Edfagh/ZnqUmialLpN4cRTODHIdl5yMI4/VkAC+eGAHkaviotx9wPb6rDySeCVM93MBkoT5EfaU+a/wDCubwhNq1ryWl9B9JRSFS8ikTPLnA71HZWPKOrAZI8mO5Cd0pSgUpSgVH+NeHTewBUfu54nEkMg+zIvTJG+DnHtsd8VIKVExtExuNPO0YuLXUInKCFrtuV1YeFWa47uXz2AlTvBg7ApV+6PqK3ESyqCM5BU9UZWKuhxtlWUqcbbVVva9pn+ihhv9HuJAWJOeWbEgC+3jUdcDu6mHZpeGS1DF1YNiTI687jmnB3696XPl8WPKudO1phyp9NphLqUpXV2KUpQKUpQKqbtR065vtUs7K1meEiB5JXVmARDJy85AI5jlcAepHQb1bNYVtIxIZQiiRlCl8DmKqSQpbqQCx296CG2HZrFGoDXuoyH1N06/gFxj99Vt2bWct7qd3az3l60UAl5QLmQE8s4QZIO+x9q9A1RXYv+fNR+U/8WtBJ+KeytnidrS+vVlCkqks7MjEb8pzgrnpnJx6VGNN0t5eHfpguLqG5tkm8SzSAMEnduR05sdGIyMEbdcYq9aivaDbJHpN8saKgMMzEKAAWbLM2B5kkknzJoK/7GtE/lGzluLu4vHcTtGMXUqgARo3QMMnLnr6CtntB0290aNb6wvblog6rJBcSd6oBOxHN0Unwn7Xi2Ppufk5fmyb/AM3J/cRVg7ceJ4ZLYabbET3M0iZji8RQK3Nghc+IkKAvXGT6ZCfcD8RjUbKG7C8hcEMv6LKxVgPbIyPYiu9UX7M+H3sNOgt5f5wBmcDyZ2LcvoeUELkbEipFeXSRRvLIQqRqzMx6BVGSfuAoKO/KE4hcXFtbwsw+jATuy9FdmxET6FQpI/8A6Crf4R1xb6zgulx9agLAfZcbOv3MCPuqCcIcOfynY391cjD6qzFOYbxxxkrb7fqlc+4C1xPyftaeGW50qfwujM6Kfsup5Jk/cpwPRjQXXPEHVlJIDAglSQRkY2Ybg+4rzv2u6TLp91AkF5eFJwSRJO7FSHA2ORkbjrvt1r0XVE/lEf63Yfst/eLQWBH2X2QABe7Yj7RuZMn3OCBn5CtO+7OpogX07UryCQfCkspkiPsVI2+Z5vlVhUoKu4M7SZfpZ0zVkWG6DBVkGyyMfhBHQFgQVI2bIGBtnsdrGhJLZzXSvLHPbwsyPHI67L4ipUHBB38s+9QT8pHTQr2l2gwxDxsw2PhIeP8ADmff5VOdW1JrnhySd/jksCzftGHxfvzQQrsf4e/lKzknubu+51uGjHJcuByiKNhtvvlz+6pHxJ2V80Ehtb2+EwUlFkuCyMQMhSMAjPTOds5welR3sL4ssrOwljubiOJzcuwVjuVMMQBx6ZUj7qnOj8fQ3upLaWciywrbySSvyt8QdFRVJx05snYjcUHV7PbZ4tNtElDiQRKXD5DBj4iGB3ByfOpDSlBDOONJMq3mObMmnyhRk8pdGLAlenMCVweuCai3YTcvyyqxBjYnu991ZQrOPkwkU/0W96m3aHGTZOY25JlwYn2yG68oJ6c6gp6Hnwdqq/sMdvproHIXuGYp5NhlXOPUcwrjadXhwtOskL2pSldncpSlApSlApSlAqiuxf8APmo/Kf8Ai1q4td4gtrJO8upkiXfHMd2wMkKvxOd+gBqgeyLiq2h1a5nuHEMdysvKz9AWnWQBj0XYHc7bUHpGo12lfmq9/wDLyf8ALUgtLpJUWSJ1dGGVdGDKw9Qw2NRDtZ1q3h025illRZJYWWOMsOdy3hHKnUjJ3OMCgrPsr4Gg1LSLnn5xN38ixt3jhFIhjZSYw3K3iO+RnHyFbnYFfpb3Fxp1xEkd0GYqxVe8PKMSRc/U45eYDJHxmtr8n3iS0itHtZZ445nuiyo5wWDRRqvKTsSWUjAOfxFdztS4AlnkXUtOPJexEEhcAy8vwkeXOAMb7MNvIAhZ1V12w3ssscGk2xHf374OSQFiTxOWI3A2GdjlQ+xrPwt2o2k0DG8dbS5hGJoZcqcjqUU7sD+iMsOhHQmE8Fcc2l1rlxeXUgiBj7q17wgKqBvNuiMQCdzjxsM9KCd2EWtwxJCkOlhI0VFAknACqMAY5PQVVXH1tfaZqcGqzJArSSBiLdnKEooV1Yuo5S6Ej38R9a9HVXXbnLaHTZIriVEl2eBerl1ONl64ILKW6DmoJ7YXiTRJNGeZJEV1PqrDIP4GqR/KI/1uw/Zb+8Wt7sL49hFuNPupVjeNj3Jc4DoxzyBiccwYnA8wwA6Go/2/a7BNd2wglSUwo3PyMGAJkGFLDbPhOR1FB6IpUP0/tP0qVA/0uNMjdZMqyn0II8vUZFaWqdrNgngte8vJz8MUEbHJ/aK4x7jJ9qCG/lLX4xZwDHNmWQ+oGFVdvfLf2amWp6e1vw48DjDx6eQw9G7nxD8c1HuGOBbu/v8A+VdXUJgqYrXPTl3QMPsqvXl6sc82Nw0t7VdYgh066jlmjSSWCQRxlgHckco5Uzltz5Dagif5PNhFJpsxkjjc/S3GWUE47iLbJHvU3s+EIodS+nQJHErWrQuiKF5mMyOr4Ax0Ugnr0qruwvjaxs7SW2uphE5naQcwPKymJF2YAgEFDscdR13xYWp9qukwoW+lLIcbJErMzbdBtgH9ogUE1pUJ7KuIZtQguLuU4V7lxFHtiONUQAZ8zknJ9cnbNTXNBHe0Tk/k26L48MTFcgHx/Y2PqxA++qu7I7rF9IyIQJZVQAfYQpPIQfb6tfvArY7b9TuFuVt+8buGiRxGNgTzsp5sbv8ACDg5A2xXH7H7l11KNFI5ZA/NnPRUJBGNs+WT5FvWs9rfchmtf7kPQlKUrQ0lKUoFKUoFKUoNe6sopcGSNH5c8vOoOM9cZG3QfhWN9KgIwYYiPQov+VZo58uyY3UKfmGyAfbdWGPb3rNQY7e3SNQkaqijoqgADz2A2FYriwikIaSON2AwCygkD0BI2rZpQay6fEMERRgjp4Bt8ttq2aUoNDUNEtp2DT28MrL8LSRoxHyLAkdKzGwiIwY48fsj/KtmtLWtQFtbzXDAsIYpJCo6kIhYge5xQbta9xZRSEM8aMRsCygkfIkVE9FS8vrOK7TUGieeMOqRxQtChO/IQ6NI3L8LHnG4OMVocWapqMOjG8aQ293AMSIiRtHIfpAizh1Y4K+IcpHxb+lBOJNLgb4oYj80U/4V8ro9uM4ghGev1a7/ALqxcOpILeMyzPM7qrF3WMHxICQBGigLnpkE79TUU421O7gv7CCC5KR3kjq4McbcgRUPgJXO/Mfi5t/bagljaDaHc20B+cSf5Vt29qkYxGioPRVAH4Co3rfEUi3MWm2gWS6dO8kkk+CCIHlMrquOdidgi43IyVGM7E+i3uMx6jLz9cPDbmL5cqxq+P6zPvQSKta50+KQhpIo3I2BZFJHyJG1RbhnieW7a4sLn/Rr+3xz91hlZTjEsXOD4TkZDAkBh5nbl8BXmoX9vNJJfcjx3EkS8sEXKeTHiZSMnJPQMPnQTxdNhHSKMf0F/wAq/G0uA9YYj80X/Ko5wHxRLdPd2tyqC4speR2jBCSKS3I4BJK5CHIyfLpnAl1Bit7dI15Y1VF9FAA/AV+Xh8DY64OPn5fvrNVW9sHGT25+hQEAyREyNvzLlxy8pB2OEfPzB2qtrRWNyra0VjcoR2t6wtzqB5GDLCgjyvQkMzNg+e7Y+7z6n57Jbdm1SArjwCRjn07srt6nLjp/hUV1CxeB+7kXlflVsZBwGQOvT9VgcVa/YZositNctgKVRAPM8wEu5x05WjbY/aHuKy13a+2Su7ZFvUpStjaUpSgUpSgUpSg52pP3ckUv2ebun+UhAQ+57wIvsHY10awX1qssbxPnldSpwcHBGNj5H0PlWlw9ftJGUlI7+FjHNgYy6gEOBk4V1ZZAPIOB1BoOpSlKBSlKBXzIgYFWAIIIIIyCDsQR5ivqtPWdOS5glt5M8ksbI2OoDLjI9xnNBX15wLeaczT6JPhCeZrGY80TH0RifCTt1IP62NqwcWcTjUeHLqfkMbqVjljPVJFuI+ZfL1B++pbpllqkUQie4tZSowJ3ikDkerxh8O3yZf8AGufq/AjPpr6fBMq985eaaROZncyiRmCqVAJYY9hge9Bn0fQLzuIcapcAd1Ht3Nrt4Btkwk/iSajPFenTRaroxmu5LjM02BIkS8vgTOO7Rc52656bY3qxtCtpooEjndHdAF5o1KggKADylmwdvWuBxbwtcXd3aXMU8UYs2ZkVombmLBQ3MQ67eHbHrQcPhp+74k1JJNmlgheMn7SKiKcff/yn0qy6jXEfCa3hhn7wwXkA+ruYhupI8SlG2kjOT4W8iRnc5ypDqfLyGWz5v+9EUn49z3nX+nj/AIUEWkjL8Uq0fSOw+ux6l25QffxIfurT7K2vfo10LZbblN9c+OV5MqfD/slTDjp9tanGicOLaJK0TGS5nPPLcTbtI/lzBcYRc4VFwAOnmTocBcMT6eksUk0UqSSvLlY2Vgz4yN3IK7fOg2+EOF1shM7SGWe5kMk8xHLzMc4CqPhQZOBk4yfukNKUGlrWqR2sElxMcJGMn1PkAB5kkgAepFeXOItXe7uZbiT4pGJx15R0VfkqgD7qmPa3xYbu5+jwsTBCcDB2eT7T/rAfCP6RHWoE9swGTWPLk3OmPNk3OofNxcNIxZ2LMepJyTtjcn2FX92IW/LpnNgjnnkb54wm39jFUHZWrSyJEgy8jKij1Zm5QPxNerNA0wWttDbruIo1XPqQNz95yfvq+CO+08eNzMuhSlK0tZSlKBSlKBSlKBUa4kJtJBqKglFUJdqBkmEElZQB1MTMxP6jydSFqS1+MoIwdwfKg/I5AwDKQQQCCDkEHcEHzFfVQmyuTpM4tZT/AKDO+LaQ9LdzubZ2/QO5jJ6br5DE2oFKUoFKUoFKUoFKUoFKUoFKVpavqsNrE007hEUdT5nyAH2mPkBQbtVh2pceBFaytGzK2VlkU/zY80BH2z0P6I9+nL4y7TZJ+aCw5o4+jTnIdt/9mOqA/pHxb9FqBWtoF6CsmbkRHarNlzeqsFrZhdz1rHqhAX510G2rnWtq93cxwR/E7hV+/qfkBk/dWSm7SyRG5TfsR4cMtybx1+rgBCE+cpHl68qk/eVq9a5+g6RHaQR28Qwsa49yepY+5OSfnXQr06V6Y09HHTpropSlXXKUpQKUpQKUpQKUpQamrabFcwvBOgeORcMp8x8+oIO4I3BAIqC2WuTaNItpqLNJZueW2vjvyekVwfIjyfoRv0zyWLWvqFjHPG0UyK8bjDIwyCKDMjggEEEEZBHQg9CD519VV0um6hoZL2Ye907OTbMSZbcefdtuWUemPmOr1MeEuM7PUU5raUFgMtE20ifNPMe4yPegkFauo6hFAhkmdUUeZP7gOpPsK2qo3tm1ljdFFP8ANhUHzI53I/EL91cs2Tor28qXt0xtPdR7S7OJVZQ78y5wABjfGGLEY6HpnyqIX3bJKf5qKJfmXf8AeOUVX9nZPKAJCWx0HkPn613rXQvb8BWC/KtHmf0y25FvTt6B2ny/SWnuud4+7Kd3GoAB5wQwVmA6c25JPlVgad2h6fKgZphESMlJNiN8YPUfv6b1VjcP/qtXw2hn9b8KinNmvyivItC2brtC01Bk3Kt7IGY/7oNcS97XLRR9VDPIfLwqq9fMk5H9mq/Gh/tfhWWPRB+iatPOn0meTZ0tU7UL+baFI7ceo8bfiw5f92opcRzXD888kkrfpSMTj5Z6D2FSFNM5fsihXFZ78m1vblbJa3mXJh03HX8K/LohRgVtX12FGB1qOXVyzsEjBZ2OAFBJJ9ABuT7CopE2lSO7BqV39kH5mrn7I+CxaxC7mX6+VfCCP5pD5ftN1Ptgeued2edl3dlbm/UM+xSA7hT15pPJm/V6Dzyelr16eHD095bcOLXeSlKVpaClKUClKUClKUClKUClKUClKUCoRxd2aWt4/wBIiLWt0DkXEOxLerKCObr1BVvepvSgqX+Wdf0ra6gXUbcf7aLPeAeWcDOw3PMh6/FVe8Q3hubvvG+2Wkx6czZA+4AD7q9OV5f4jXurs+gZ1/CQj/EVj5Xmv5Z+R/FJtCtQQo9dzUtt4B0G1QzQ70DHqP3ipba3gO4NeLmidsMt76L718tbV+C7r8a6+VZ+6Hw8WK+MV8T3ijqwrkX+sADbYetdK1mUtm/uQNh1qNahqIXODv5n0rT1HV87Dz/E12+HOze7vOWSf/R4Tv4h9Yw9o/L5t88GtuHjzK9aTbwj2i2EuoXKW8IPiI55MZCL9pz6ADoCRk4HnV58J8FWunjMS88h6zOAX6dAceFfYffmuloGhQWUQit0Cr1J6sx/SZurH/6MCulXr4sMUj5bseKK/wClKUrs6lKUoFKUoFKUoFKUoFKUoFKUoFKUoFKUoFVbxR2VKys9uxYjJEb9fXCyDz9Aw+Zq0qVzyYq38q2rFvLyvI0ls3K4bAJAJGGUjqCPIj0rp2vEA9Qf3Grb7QuDDdtHJBGveM4WQkgDlxs7DzK8oG2+/ttiXsstVDHvJmPKcY5Bvy9dl333Az+NYLca0zMa/LLPHnfZXSau3ofxrHNruNjt82q59N4Os4o1Bt4mcKMsyhjzcuCctnG+9Qu67HVaXKzjusDBdOZ/kcEKfn79PWJ4Vo9bRPHn0r2bX8/Cf7O5rUjM878saMx9ACzY+Q6D3q69O7LrGMDnEkpH6TYH9lMbexzUt0/ToYF5IIkjXOSEUKCfU4G596604k++y1eP/aGdlmgRLapPJbBLgs4LyKefAcgEBvg222xnGfOp7Slba1isahqrGo0UpSrJKUpQKUpQKUpQKUpQKUpQKUpQKUpQKUpQKUpQKUpQKUpQKUpQKUpQKUpQKUpQKUpQKUpQKUpQKUpQf//Z"/>
          <p:cNvSpPr>
            <a:spLocks noChangeAspect="1" noChangeArrowheads="1"/>
          </p:cNvSpPr>
          <p:nvPr/>
        </p:nvSpPr>
        <p:spPr bwMode="auto">
          <a:xfrm>
            <a:off x="45291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742950" indent="-285750">
              <a:spcBef>
                <a:spcPct val="20000"/>
              </a:spcBef>
              <a:buClr>
                <a:schemeClr val="folHlink"/>
              </a:buClr>
              <a:buSzPct val="70000"/>
              <a:buFont typeface="Wingdings" pitchFamily="2" charset="2"/>
              <a:buChar char="n"/>
              <a:defRPr sz="2400">
                <a:solidFill>
                  <a:schemeClr val="tx1"/>
                </a:solidFill>
                <a:latin typeface="Verdana" pitchFamily="34" charset="0"/>
              </a:defRPr>
            </a:lvl2pPr>
            <a:lvl3pPr marL="1143000" indent="-228600">
              <a:spcBef>
                <a:spcPct val="20000"/>
              </a:spcBef>
              <a:buClr>
                <a:schemeClr val="tx2"/>
              </a:buClr>
              <a:buChar char="•"/>
              <a:defRPr sz="2400">
                <a:solidFill>
                  <a:schemeClr val="tx1"/>
                </a:solidFill>
                <a:latin typeface="Verdana" pitchFamily="34" charset="0"/>
              </a:defRPr>
            </a:lvl3pPr>
            <a:lvl4pPr marL="1600200" indent="-228600">
              <a:spcBef>
                <a:spcPct val="20000"/>
              </a:spcBef>
              <a:buClr>
                <a:schemeClr val="hlink"/>
              </a:buClr>
              <a:buChar char="•"/>
              <a:defRPr sz="2000">
                <a:solidFill>
                  <a:schemeClr val="tx1"/>
                </a:solidFill>
                <a:latin typeface="Verdana" pitchFamily="34" charset="0"/>
              </a:defRPr>
            </a:lvl4pPr>
            <a:lvl5pPr marL="2057400" indent="-22860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sv-SE" altLang="sv-SE" sz="2400"/>
          </a:p>
        </p:txBody>
      </p:sp>
      <p:sp>
        <p:nvSpPr>
          <p:cNvPr id="9" name="Rectangle 3"/>
          <p:cNvSpPr txBox="1">
            <a:spLocks noChangeArrowheads="1"/>
          </p:cNvSpPr>
          <p:nvPr/>
        </p:nvSpPr>
        <p:spPr bwMode="auto">
          <a:xfrm>
            <a:off x="441960" y="1395663"/>
            <a:ext cx="8506778" cy="48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lvl="1" eaLnBrk="1" hangingPunct="1">
              <a:buClr>
                <a:schemeClr val="bg2">
                  <a:lumMod val="75000"/>
                </a:schemeClr>
              </a:buClr>
              <a:buFont typeface="Arial" panose="020B0604020202020204" pitchFamily="34" charset="0"/>
              <a:buChar char="•"/>
              <a:defRPr/>
            </a:pPr>
            <a:r>
              <a:rPr lang="sv-SE" dirty="0">
                <a:latin typeface="Babel sans"/>
                <a:ea typeface="+mj-ea"/>
                <a:cs typeface="Segoe UI" pitchFamily="34" charset="0"/>
              </a:rPr>
              <a:t>Informera kunder och besökare om Fair </a:t>
            </a:r>
            <a:r>
              <a:rPr lang="sv-SE" dirty="0" err="1">
                <a:latin typeface="Babel sans"/>
                <a:ea typeface="+mj-ea"/>
                <a:cs typeface="Segoe UI" pitchFamily="34" charset="0"/>
              </a:rPr>
              <a:t>Trade</a:t>
            </a:r>
            <a:r>
              <a:rPr lang="sv-SE" dirty="0">
                <a:latin typeface="Babel sans"/>
                <a:ea typeface="+mj-ea"/>
                <a:cs typeface="Segoe UI" pitchFamily="34" charset="0"/>
              </a:rPr>
              <a:t>. Stödja kampanjer från Fair </a:t>
            </a:r>
            <a:r>
              <a:rPr lang="sv-SE" dirty="0" err="1">
                <a:latin typeface="Babel sans"/>
                <a:ea typeface="+mj-ea"/>
                <a:cs typeface="Segoe UI" pitchFamily="34" charset="0"/>
              </a:rPr>
              <a:t>Trade</a:t>
            </a:r>
            <a:r>
              <a:rPr lang="sv-SE" dirty="0">
                <a:latin typeface="Babel sans"/>
                <a:ea typeface="+mj-ea"/>
                <a:cs typeface="Segoe UI" pitchFamily="34" charset="0"/>
              </a:rPr>
              <a:t> Återförsäljarna och WFTO samt gärna Fair </a:t>
            </a:r>
            <a:r>
              <a:rPr lang="sv-SE" dirty="0" err="1">
                <a:latin typeface="Babel sans"/>
                <a:ea typeface="+mj-ea"/>
                <a:cs typeface="Segoe UI" pitchFamily="34" charset="0"/>
              </a:rPr>
              <a:t>Trade</a:t>
            </a:r>
            <a:r>
              <a:rPr lang="sv-SE" dirty="0">
                <a:latin typeface="Babel sans"/>
                <a:ea typeface="+mj-ea"/>
                <a:cs typeface="Segoe UI" pitchFamily="34" charset="0"/>
              </a:rPr>
              <a:t> </a:t>
            </a:r>
            <a:r>
              <a:rPr lang="sv-SE" dirty="0" err="1">
                <a:latin typeface="Babel sans"/>
                <a:ea typeface="+mj-ea"/>
                <a:cs typeface="Segoe UI" pitchFamily="34" charset="0"/>
              </a:rPr>
              <a:t>Advocacy</a:t>
            </a:r>
            <a:r>
              <a:rPr lang="sv-SE" dirty="0">
                <a:latin typeface="Babel sans"/>
                <a:ea typeface="+mj-ea"/>
                <a:cs typeface="Segoe UI" pitchFamily="34" charset="0"/>
              </a:rPr>
              <a:t> Office och </a:t>
            </a:r>
            <a:r>
              <a:rPr lang="sv-SE" dirty="0" err="1">
                <a:latin typeface="Babel sans"/>
                <a:ea typeface="+mj-ea"/>
                <a:cs typeface="Segoe UI" pitchFamily="34" charset="0"/>
              </a:rPr>
              <a:t>Fairtrade</a:t>
            </a:r>
            <a:r>
              <a:rPr lang="sv-SE" dirty="0">
                <a:latin typeface="Babel sans"/>
                <a:ea typeface="+mj-ea"/>
                <a:cs typeface="Segoe UI" pitchFamily="34" charset="0"/>
              </a:rPr>
              <a:t> Sverige.</a:t>
            </a:r>
          </a:p>
          <a:p>
            <a:pPr lvl="1" eaLnBrk="1" hangingPunct="1">
              <a:buClr>
                <a:schemeClr val="bg2">
                  <a:lumMod val="75000"/>
                </a:schemeClr>
              </a:buClr>
              <a:buFont typeface="Arial" panose="020B0604020202020204" pitchFamily="34" charset="0"/>
              <a:buChar char="•"/>
              <a:defRPr/>
            </a:pPr>
            <a:endParaRPr lang="sv-SE" sz="1000" dirty="0">
              <a:latin typeface="Babel sans"/>
              <a:ea typeface="+mj-ea"/>
              <a:cs typeface="Segoe UI" pitchFamily="34" charset="0"/>
            </a:endParaRPr>
          </a:p>
          <a:p>
            <a:pPr lvl="1" eaLnBrk="1" hangingPunct="1">
              <a:buClr>
                <a:schemeClr val="bg2">
                  <a:lumMod val="75000"/>
                </a:schemeClr>
              </a:buClr>
              <a:buFont typeface="Arial" panose="020B0604020202020204" pitchFamily="34" charset="0"/>
              <a:buChar char="•"/>
              <a:defRPr/>
            </a:pPr>
            <a:r>
              <a:rPr lang="sv-SE" dirty="0">
                <a:latin typeface="Babel sans"/>
                <a:ea typeface="+mj-ea"/>
                <a:cs typeface="Segoe UI" pitchFamily="34" charset="0"/>
              </a:rPr>
              <a:t>Bidra med utbildning och fortbildning om Fair </a:t>
            </a:r>
            <a:r>
              <a:rPr lang="sv-SE" dirty="0" err="1">
                <a:latin typeface="Babel sans"/>
                <a:ea typeface="+mj-ea"/>
                <a:cs typeface="Segoe UI" pitchFamily="34" charset="0"/>
              </a:rPr>
              <a:t>Trade</a:t>
            </a:r>
            <a:r>
              <a:rPr lang="sv-SE" dirty="0">
                <a:latin typeface="Babel sans"/>
                <a:ea typeface="+mj-ea"/>
                <a:cs typeface="Segoe UI" pitchFamily="34" charset="0"/>
              </a:rPr>
              <a:t>, produkter, producenter och säljtekniker till sin personal (avlönad och volontärer). </a:t>
            </a:r>
          </a:p>
          <a:p>
            <a:pPr lvl="1" eaLnBrk="1" hangingPunct="1">
              <a:buClr>
                <a:schemeClr val="bg2">
                  <a:lumMod val="75000"/>
                </a:schemeClr>
              </a:buClr>
              <a:buFont typeface="Arial" panose="020B0604020202020204" pitchFamily="34" charset="0"/>
              <a:buChar char="•"/>
              <a:defRPr/>
            </a:pPr>
            <a:endParaRPr lang="sv-SE" sz="1000" dirty="0">
              <a:latin typeface="Babel sans"/>
              <a:ea typeface="+mj-ea"/>
              <a:cs typeface="Segoe UI" pitchFamily="34" charset="0"/>
            </a:endParaRPr>
          </a:p>
          <a:p>
            <a:pPr lvl="1" eaLnBrk="1" hangingPunct="1">
              <a:buClr>
                <a:schemeClr val="bg2">
                  <a:lumMod val="75000"/>
                </a:schemeClr>
              </a:buClr>
              <a:buFont typeface="Arial" panose="020B0604020202020204" pitchFamily="34" charset="0"/>
              <a:buChar char="•"/>
              <a:defRPr/>
            </a:pPr>
            <a:r>
              <a:rPr lang="sv-SE" dirty="0">
                <a:latin typeface="Babel sans"/>
                <a:ea typeface="+mj-ea"/>
                <a:cs typeface="Segoe UI" pitchFamily="34" charset="0"/>
              </a:rPr>
              <a:t>Ha en transparent ekonomisk rapportering. Delar av överskottet ska användas för att utveckla verksamheten </a:t>
            </a:r>
            <a:br>
              <a:rPr lang="sv-SE" dirty="0">
                <a:latin typeface="Babel sans"/>
                <a:ea typeface="+mj-ea"/>
                <a:cs typeface="Segoe UI" pitchFamily="34" charset="0"/>
              </a:rPr>
            </a:br>
            <a:r>
              <a:rPr lang="sv-SE" dirty="0">
                <a:latin typeface="Babel sans"/>
                <a:ea typeface="+mj-ea"/>
                <a:cs typeface="Segoe UI" pitchFamily="34" charset="0"/>
              </a:rPr>
              <a:t>och förbättra medvetenheten om Fair </a:t>
            </a:r>
            <a:r>
              <a:rPr lang="sv-SE" dirty="0" err="1">
                <a:latin typeface="Babel sans"/>
                <a:ea typeface="+mj-ea"/>
                <a:cs typeface="Segoe UI" pitchFamily="34" charset="0"/>
              </a:rPr>
              <a:t>Trade</a:t>
            </a:r>
            <a:r>
              <a:rPr lang="sv-SE" dirty="0">
                <a:latin typeface="Babel sans"/>
                <a:ea typeface="+mj-ea"/>
                <a:cs typeface="Segoe UI" pitchFamily="34" charset="0"/>
              </a:rPr>
              <a:t> samt skapa </a:t>
            </a:r>
            <a:br>
              <a:rPr lang="sv-SE" dirty="0">
                <a:latin typeface="Babel sans"/>
                <a:ea typeface="+mj-ea"/>
                <a:cs typeface="Segoe UI" pitchFamily="34" charset="0"/>
              </a:rPr>
            </a:br>
            <a:r>
              <a:rPr lang="sv-SE" dirty="0">
                <a:latin typeface="Babel sans"/>
                <a:ea typeface="+mj-ea"/>
                <a:cs typeface="Segoe UI" pitchFamily="34" charset="0"/>
              </a:rPr>
              <a:t>mer hållbara marknader för Fair </a:t>
            </a:r>
            <a:r>
              <a:rPr lang="sv-SE" dirty="0" err="1">
                <a:latin typeface="Babel sans"/>
                <a:ea typeface="+mj-ea"/>
                <a:cs typeface="Segoe UI" pitchFamily="34" charset="0"/>
              </a:rPr>
              <a:t>Trade</a:t>
            </a:r>
            <a:r>
              <a:rPr lang="sv-SE" dirty="0">
                <a:latin typeface="Babel sans"/>
                <a:ea typeface="+mj-ea"/>
                <a:cs typeface="Segoe UI" pitchFamily="34" charset="0"/>
              </a:rPr>
              <a:t>-producenter.  </a:t>
            </a:r>
          </a:p>
          <a:p>
            <a:pPr lvl="1" eaLnBrk="1" hangingPunct="1">
              <a:buClr>
                <a:schemeClr val="bg2">
                  <a:lumMod val="75000"/>
                </a:schemeClr>
              </a:buClr>
              <a:buFont typeface="Arial" panose="020B0604020202020204" pitchFamily="34" charset="0"/>
              <a:buChar char="•"/>
              <a:defRPr/>
            </a:pPr>
            <a:endParaRPr lang="sv-SE" altLang="sv-SE" dirty="0">
              <a:latin typeface="Babel sans"/>
            </a:endParaRPr>
          </a:p>
          <a:p>
            <a:pPr marL="457200" lvl="1" indent="0" eaLnBrk="1" hangingPunct="1">
              <a:buFont typeface="Wingdings" pitchFamily="2" charset="2"/>
              <a:buNone/>
              <a:defRPr/>
            </a:pPr>
            <a:endParaRPr lang="sv-SE" altLang="sv-SE" kern="0" dirty="0">
              <a:latin typeface="Garamond" panose="02020404030301010803" pitchFamily="18" charset="0"/>
            </a:endParaRPr>
          </a:p>
        </p:txBody>
      </p:sp>
    </p:spTree>
    <p:extLst>
      <p:ext uri="{BB962C8B-B14F-4D97-AF65-F5344CB8AC3E}">
        <p14:creationId xmlns:p14="http://schemas.microsoft.com/office/powerpoint/2010/main" val="709904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588127"/>
            <a:ext cx="7815262" cy="885574"/>
          </a:xfrm>
        </p:spPr>
        <p:txBody>
          <a:bodyPr>
            <a:noAutofit/>
          </a:bodyPr>
          <a:lstStyle/>
          <a:p>
            <a:pPr algn="l" eaLnBrk="1" hangingPunct="1"/>
            <a:r>
              <a:rPr lang="sv-SE" altLang="sv-SE" sz="3200" dirty="0">
                <a:latin typeface="Highway gothic"/>
                <a:cs typeface="Segoe UI" pitchFamily="34" charset="0"/>
              </a:rPr>
              <a:t>Medlemskriterier</a:t>
            </a:r>
            <a:r>
              <a:rPr lang="sv-SE" altLang="sv-SE" sz="3400" dirty="0">
                <a:latin typeface="Highway gothic"/>
                <a:cs typeface="Segoe UI" pitchFamily="34" charset="0"/>
              </a:rPr>
              <a:t> för Övriga Fair- återförsäljare</a:t>
            </a:r>
          </a:p>
        </p:txBody>
      </p:sp>
      <p:sp>
        <p:nvSpPr>
          <p:cNvPr id="7" name="Rectangle 3"/>
          <p:cNvSpPr txBox="1">
            <a:spLocks noChangeArrowheads="1"/>
          </p:cNvSpPr>
          <p:nvPr/>
        </p:nvSpPr>
        <p:spPr bwMode="auto">
          <a:xfrm>
            <a:off x="903288" y="1878013"/>
            <a:ext cx="7980362"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eaLnBrk="1" hangingPunct="1">
              <a:spcBef>
                <a:spcPct val="0"/>
              </a:spcBef>
              <a:buClrTx/>
              <a:buSzTx/>
              <a:buFontTx/>
              <a:buNone/>
              <a:defRPr/>
            </a:pPr>
            <a:endParaRPr lang="sv-SE" altLang="sv-SE" sz="2000" kern="0" dirty="0">
              <a:latin typeface="Garamond" panose="02020404030301010803" pitchFamily="18" charset="0"/>
            </a:endParaRPr>
          </a:p>
          <a:p>
            <a:pPr lvl="1" eaLnBrk="1" hangingPunct="1">
              <a:defRPr/>
            </a:pPr>
            <a:endParaRPr lang="sv-SE" altLang="sv-SE" kern="0" dirty="0">
              <a:latin typeface="Garamond" panose="02020404030301010803" pitchFamily="18" charset="0"/>
            </a:endParaRPr>
          </a:p>
          <a:p>
            <a:pPr marL="457200" lvl="1" indent="0" eaLnBrk="1" hangingPunct="1">
              <a:buFont typeface="Wingdings" pitchFamily="2" charset="2"/>
              <a:buNone/>
              <a:defRPr/>
            </a:pPr>
            <a:endParaRPr lang="sv-SE" altLang="sv-SE" kern="0" dirty="0">
              <a:latin typeface="Garamond" panose="02020404030301010803" pitchFamily="18" charset="0"/>
            </a:endParaRPr>
          </a:p>
          <a:p>
            <a:pPr marL="457200" lvl="1" indent="0" eaLnBrk="1" hangingPunct="1">
              <a:buFont typeface="Wingdings" pitchFamily="2" charset="2"/>
              <a:buNone/>
              <a:defRPr/>
            </a:pPr>
            <a:endParaRPr lang="sv-SE" altLang="sv-SE" kern="0" dirty="0">
              <a:latin typeface="Garamond" panose="02020404030301010803" pitchFamily="18" charset="0"/>
            </a:endParaRPr>
          </a:p>
        </p:txBody>
      </p:sp>
      <p:sp>
        <p:nvSpPr>
          <p:cNvPr id="20484" name="AutoShape 2" descr="data:image/jpeg;base64,/9j/4AAQSkZJRgABAQAAAQABAAD/2wCEAAkGBxMSEhUSEhQVFhUVFhcbGRYXGBwgHBgcHBMeGBoaHRcfHighGB4lHxUaITEiJSkrLi4uGiAzODMsNygtLisBCgoKDg0OGxAQGywkHyQsLC0wLCwsLCw0LC0sLDQsLDUvLCwsLC4sLCwsLCwsLCwsNCssLCw0LDQsLCwsLCwsLP/AABEIANwA5gMBIgACEQEDEQH/xAAcAAEAAgMBAQEAAAAAAAAAAAAABgcDBAUIAgH/xABMEAACAQMCAwYCBQcIBwgDAAABAgMABBEFIQYSMQcTIkFRYTJxFCNCgZEINVJicqG0FTOCg5KzwdEkNEOisbLSRFNUdJOUo/AWJXP/xAAZAQEAAwEBAAAAAAAAAAAAAAAAAQIEAwX/xAAlEQEAAgIBBAEEAwAAAAAAAAAAAQIDEQQSITFBYSIjgZEyUXH/2gAMAwEAAhEDEQA/ALxpSlApSlApSlApSlApSlApSlApSsFzeRxjMjog/WYD/iaDPSopq3aLptuQGuY33IPdMshUj1CkkV+2XaNpkvS6Rd8fWBk/ewAx79KjqhHVEe0qpWva30UmO7kR8qG8DA7Hodj0962M1KSlKUClKUClKUClKUClKUClKUClKUClKUClKUClKUClK13hZ/iJVf0VOCfmw3/DHzNBiu9URDyDmkk/7uMczdMjm8owfIuVHvWjIb+X4O5tlyN3BmkI8wVBRI2/pSCuvDCqDlRQoHkoAH4CslBG34QEn+s3d5P7d8Yl+XJAIwR88mvyDgDTF/7FAx9XTnJ+ZfJNSWlBwv8A8M03/wABZ/8At4v+msUvAumt/wBhth+zEqn8VAqRUoINd9lGnMeaJZoG/SilbI+QfmA/CsK8LapaA/Q9Q79evc3ilv8A5Mkj5DlFT+lV6YV6IVxNx9dWjKupWUkA6d9Ee8iJPqPsj2DlvapjoXEVtdxmSCZHCgc3LnK5GfEh8S+fX0rqOgYEEAg9Qeh+6oNrvZrCz/SLBzZ3C7gx7Rn2KD4Rtjw4HqGqPqj5R9UeO6dKwIyNwehFftVRPxzeWTJb6jGYpFJ5Z40DRTDz5k2z65jIYZGV8jYOha/FdRoysmXXICtkHHXlJALY88gEeYFTFolMXiezrUpSrLFKUoFKUoFKUoFKUoFKUoFK/CcVBpe1zSkYpJNJG6nDI8EoZT6EcmxoJ1SoGe2HR/8AxLf+jL/0VvcPdpGn304traR3kYMR9W4GFGTkkDFBLqUqP8W8YW2nCE3LEd/IEXAG245nbJGFXIJPXfoaCQUpSgUqMcScd2lg/Jdd9GNsSdzIY2JGcLIBgn29qwaB2i2V7KIbUTyknBZYX5E2Jy7kAKNvOgl1KjHEHH1hYymG6leJtusMpVsgHwuEKt1HQnB2rTtu1DTZATHLK4HUpbTkD5kR7UEzpUb0Pj3Trx+7guUMmcCNwyMT6BXClj8s1JKBSlKDS1jSobqJoLiNZI26q37iCN1I8iMEeVU1xHw9caKWkhHf2UhU5ctzQuD4WLKQY38llHrgjpm8qx3EasrKyhlYEFSAQwIwQQdiD03qtq7VtWLIrwhxpFdRRs7gNIxQZGMP1EbdVDEbqdg+DgKfDUurz/d2/wDJ8puoIZfoc31c1tKGWSDmb+bcZ3U8p7uTJHUZDAE2pwXxB3qpDJJ3nMheCc7d/GpwwYfZmjJCuvyYdSBFbepVpb1KWUpSruhSlKBSlKBSlKBSlKBVD9s0CjXNPYAZcW/N+ti6IGfXbb7hV8VQ3bnKU1iwZVLlUiIQdWIuWIUe56UF81GxwhEupLqUeEfuXjkUL/OEkFXJ8iACDsc7elRzW+0a8gieU6PdBVUku7Lyrt8TcobAHnUg7M2c6XaNI7yO0QZndizEsxbdiST1x8hQSevP/bHBPqVzdSQbwaVGiuPV3bMhX3UYDZ6d3V0cX66tjZz3TYPdoSoP2nOyL97ECuN2c8OdzpojuRzSXYeW45h8TTDxKw9lIU+4NBj7IeI/p2mxMxzLD9TJ6koByt75Uqc+ufSprVA9mk7aPrc+myk93O3IrHzI8UDf0lYrgebj0q/qCDdtw/8A0t3/AFH8VHWDsKUDR4MADLzE+575hk+uwA+6s/bb+Zbv+o/io6xdhn5mt/2pv79qD77cIwdGuSQCVMJGfI/SUGR6HBI+81i7CVA0eD3ebPv9cw/wFZ+238y3f9R/FR1DuzXj+20/R4xNHctyNJkxwsV8UxI+sOE8wPi60Gz+UVo0X0WG8VQs6zKnONiysjHBI64KAjPTf1qddmeqyXWmWs82TIyEMT1bkdo+Y+pYIG++q81GG84oMRRBbabG5POzK0kjDKk8g6EAkAHA8ROW2AuDS9Pjt4Y4IhiOJFRR7KMDJ8z70G1SlKBSlKDia7pSuJGK86yR93JGdxy/pKvUEZyQpBIH6SrVJi4l0qY25YmB2EsMhGTE42WQY6svwSKMc652wwr0PVR9pPDfM/cId37yW3Q5PM3h7yJCdhvvy+kudhEK55I9w5ZK+4WXoGp/SIVkKlHHhkQ/YcfEAftL5huhUg+ddGqp7IOImnXDOWZQqPzHdkIYwyDP2gcxkeY5T1G9rVas7ja9LbjZSlKssUpSgUpSgUpSgVRfbT+e9N+UH8WavM1SXGnCesajexXq20UPchBHG8ysfBIXyxXY5J6A9MfOguuWMMpVhlWBBB8wRgitXRtMS1gjt4s8kSBV5jk4HTJ860eG9QvZecXlmtsVxyss6yCT1wAAUx7+tZ+JLy5ih5rS3+kTFgAhkVFUEHxszEZAx0G5z94CCcd41TVLbSM5hhH0i7AONgMIhI3GeYZ9pVI6V3x2bWI2BuQPQXU+P+eodwbw7rdlez3ksME5uj9aO+AYeLI5CRgAZwF6YAG2BVw0FC9s/AyWUcN/ZmUGOQCRmkd2BzmNwzElcMCPmy1b/BWvrf2UF0uMyJ4wPsuPC4/tA49sGuP2m2d7c2zWdpbRyrOmHllkAEeGBGE6s22QegIHWol2a6BrOkc0TW8c9vI4YokyBo22UupbAOwGVPXlGMb5CT9tv5lu/wCo/io6xdhn5mt/2pv79q+O1Cy1G9glsbe2iEMhj+vknALYdXwI8beJQMk777dKwdl2m6pYRpZXNtEYAzkTJMOZA2WwUx48sceWM+1Bv9tv5lu/6j+Kjrmdkulx3XD6W8wzHL36sPnM2CPQg4IPqBW/2q2N/eW72Nraq6SiMtO0yKF5ZQ/KEPiJ8C79MH8NTsy03VNPhjs57aFoQ7HvUnHMgYljlMHn3J6Edfagh/ZnqUmialLpN4cRTODHIdl5yMI4/VkAC+eGAHkaviotx9wPb6rDySeCVM93MBkoT5EfaU+a/wDCubwhNq1ryWl9B9JRSFS8ikTPLnA71HZWPKOrAZI8mO5Cd0pSgUpSgVH+NeHTewBUfu54nEkMg+zIvTJG+DnHtsd8VIKVExtExuNPO0YuLXUInKCFrtuV1YeFWa47uXz2AlTvBg7ApV+6PqK3ESyqCM5BU9UZWKuhxtlWUqcbbVVva9pn+ihhv9HuJAWJOeWbEgC+3jUdcDu6mHZpeGS1DF1YNiTI687jmnB3696XPl8WPKudO1phyp9NphLqUpXV2KUpQKUpQKqbtR065vtUs7K1meEiB5JXVmARDJy85AI5jlcAepHQb1bNYVtIxIZQiiRlCl8DmKqSQpbqQCx296CG2HZrFGoDXuoyH1N06/gFxj99Vt2bWct7qd3az3l60UAl5QLmQE8s4QZIO+x9q9A1RXYv+fNR+U/8WtBJ+KeytnidrS+vVlCkqks7MjEb8pzgrnpnJx6VGNN0t5eHfpguLqG5tkm8SzSAMEnduR05sdGIyMEbdcYq9aivaDbJHpN8saKgMMzEKAAWbLM2B5kkknzJoK/7GtE/lGzluLu4vHcTtGMXUqgARo3QMMnLnr6CtntB0290aNb6wvblog6rJBcSd6oBOxHN0Unwn7Xi2Ppufk5fmyb/AM3J/cRVg7ceJ4ZLYabbET3M0iZji8RQK3Nghc+IkKAvXGT6ZCfcD8RjUbKG7C8hcEMv6LKxVgPbIyPYiu9UX7M+H3sNOgt5f5wBmcDyZ2LcvoeUELkbEipFeXSRRvLIQqRqzMx6BVGSfuAoKO/KE4hcXFtbwsw+jATuy9FdmxET6FQpI/8A6Crf4R1xb6zgulx9agLAfZcbOv3MCPuqCcIcOfynY391cjD6qzFOYbxxxkrb7fqlc+4C1xPyftaeGW50qfwujM6Kfsup5Jk/cpwPRjQXXPEHVlJIDAglSQRkY2Ybg+4rzv2u6TLp91AkF5eFJwSRJO7FSHA2ORkbjrvt1r0XVE/lEf63Yfst/eLQWBH2X2QABe7Yj7RuZMn3OCBn5CtO+7OpogX07UryCQfCkspkiPsVI2+Z5vlVhUoKu4M7SZfpZ0zVkWG6DBVkGyyMfhBHQFgQVI2bIGBtnsdrGhJLZzXSvLHPbwsyPHI67L4ipUHBB38s+9QT8pHTQr2l2gwxDxsw2PhIeP8ADmff5VOdW1JrnhySd/jksCzftGHxfvzQQrsf4e/lKzknubu+51uGjHJcuByiKNhtvvlz+6pHxJ2V80Ehtb2+EwUlFkuCyMQMhSMAjPTOds5welR3sL4ssrOwljubiOJzcuwVjuVMMQBx6ZUj7qnOj8fQ3upLaWciywrbySSvyt8QdFRVJx05snYjcUHV7PbZ4tNtElDiQRKXD5DBj4iGB3ByfOpDSlBDOONJMq3mObMmnyhRk8pdGLAlenMCVweuCai3YTcvyyqxBjYnu991ZQrOPkwkU/0W96m3aHGTZOY25JlwYn2yG68oJ6c6gp6Hnwdqq/sMdvproHIXuGYp5NhlXOPUcwrjadXhwtOskL2pSldncpSlApSlApSlAqiuxf8APmo/Kf8Ai1q4td4gtrJO8upkiXfHMd2wMkKvxOd+gBqgeyLiq2h1a5nuHEMdysvKz9AWnWQBj0XYHc7bUHpGo12lfmq9/wDLyf8ALUgtLpJUWSJ1dGGVdGDKw9Qw2NRDtZ1q3h025illRZJYWWOMsOdy3hHKnUjJ3OMCgrPsr4Gg1LSLnn5xN38ixt3jhFIhjZSYw3K3iO+RnHyFbnYFfpb3Fxp1xEkd0GYqxVe8PKMSRc/U45eYDJHxmtr8n3iS0itHtZZ445nuiyo5wWDRRqvKTsSWUjAOfxFdztS4AlnkXUtOPJexEEhcAy8vwkeXOAMb7MNvIAhZ1V12w3ssscGk2xHf374OSQFiTxOWI3A2GdjlQ+xrPwt2o2k0DG8dbS5hGJoZcqcjqUU7sD+iMsOhHQmE8Fcc2l1rlxeXUgiBj7q17wgKqBvNuiMQCdzjxsM9KCd2EWtwxJCkOlhI0VFAknACqMAY5PQVVXH1tfaZqcGqzJArSSBiLdnKEooV1Yuo5S6Ej38R9a9HVXXbnLaHTZIriVEl2eBerl1ONl64ILKW6DmoJ7YXiTRJNGeZJEV1PqrDIP4GqR/KI/1uw/Zb+8Wt7sL49hFuNPupVjeNj3Jc4DoxzyBiccwYnA8wwA6Go/2/a7BNd2wglSUwo3PyMGAJkGFLDbPhOR1FB6IpUP0/tP0qVA/0uNMjdZMqyn0II8vUZFaWqdrNgngte8vJz8MUEbHJ/aK4x7jJ9qCG/lLX4xZwDHNmWQ+oGFVdvfLf2amWp6e1vw48DjDx6eQw9G7nxD8c1HuGOBbu/v8A+VdXUJgqYrXPTl3QMPsqvXl6sc82Nw0t7VdYgh066jlmjSSWCQRxlgHckco5Uzltz5Dagif5PNhFJpsxkjjc/S3GWUE47iLbJHvU3s+EIodS+nQJHErWrQuiKF5mMyOr4Ax0Ugnr0qruwvjaxs7SW2uphE5naQcwPKymJF2YAgEFDscdR13xYWp9qukwoW+lLIcbJErMzbdBtgH9ogUE1pUJ7KuIZtQguLuU4V7lxFHtiONUQAZ8zknJ9cnbNTXNBHe0Tk/k26L48MTFcgHx/Y2PqxA++qu7I7rF9IyIQJZVQAfYQpPIQfb6tfvArY7b9TuFuVt+8buGiRxGNgTzsp5sbv8ACDg5A2xXH7H7l11KNFI5ZA/NnPRUJBGNs+WT5FvWs9rfchmtf7kPQlKUrQ0lKUoFKUoFKUoNe6sopcGSNH5c8vOoOM9cZG3QfhWN9KgIwYYiPQov+VZo58uyY3UKfmGyAfbdWGPb3rNQY7e3SNQkaqijoqgADz2A2FYriwikIaSON2AwCygkD0BI2rZpQay6fEMERRgjp4Bt8ttq2aUoNDUNEtp2DT28MrL8LSRoxHyLAkdKzGwiIwY48fsj/KtmtLWtQFtbzXDAsIYpJCo6kIhYge5xQbta9xZRSEM8aMRsCygkfIkVE9FS8vrOK7TUGieeMOqRxQtChO/IQ6NI3L8LHnG4OMVocWapqMOjG8aQ293AMSIiRtHIfpAizh1Y4K+IcpHxb+lBOJNLgb4oYj80U/4V8ro9uM4ghGev1a7/ALqxcOpILeMyzPM7qrF3WMHxICQBGigLnpkE79TUU421O7gv7CCC5KR3kjq4McbcgRUPgJXO/Mfi5t/bagljaDaHc20B+cSf5Vt29qkYxGioPRVAH4Co3rfEUi3MWm2gWS6dO8kkk+CCIHlMrquOdidgi43IyVGM7E+i3uMx6jLz9cPDbmL5cqxq+P6zPvQSKta50+KQhpIo3I2BZFJHyJG1RbhnieW7a4sLn/Rr+3xz91hlZTjEsXOD4TkZDAkBh5nbl8BXmoX9vNJJfcjx3EkS8sEXKeTHiZSMnJPQMPnQTxdNhHSKMf0F/wAq/G0uA9YYj80X/Ko5wHxRLdPd2tyqC4speR2jBCSKS3I4BJK5CHIyfLpnAl1Bit7dI15Y1VF9FAA/AV+Xh8DY64OPn5fvrNVW9sHGT25+hQEAyREyNvzLlxy8pB2OEfPzB2qtrRWNyra0VjcoR2t6wtzqB5GDLCgjyvQkMzNg+e7Y+7z6n57Jbdm1SArjwCRjn07srt6nLjp/hUV1CxeB+7kXlflVsZBwGQOvT9VgcVa/YZositNctgKVRAPM8wEu5x05WjbY/aHuKy13a+2Su7ZFvUpStjaUpSgUpSgUpSg52pP3ckUv2ebun+UhAQ+57wIvsHY10awX1qssbxPnldSpwcHBGNj5H0PlWlw9ftJGUlI7+FjHNgYy6gEOBk4V1ZZAPIOB1BoOpSlKBSlKBXzIgYFWAIIIIIyCDsQR5ivqtPWdOS5glt5M8ksbI2OoDLjI9xnNBX15wLeaczT6JPhCeZrGY80TH0RifCTt1IP62NqwcWcTjUeHLqfkMbqVjljPVJFuI+ZfL1B++pbpllqkUQie4tZSowJ3ikDkerxh8O3yZf8AGufq/AjPpr6fBMq985eaaROZncyiRmCqVAJYY9hge9Bn0fQLzuIcapcAd1Ht3Nrt4Btkwk/iSajPFenTRaroxmu5LjM02BIkS8vgTOO7Rc52656bY3qxtCtpooEjndHdAF5o1KggKADylmwdvWuBxbwtcXd3aXMU8UYs2ZkVombmLBQ3MQ67eHbHrQcPhp+74k1JJNmlgheMn7SKiKcff/yn0qy6jXEfCa3hhn7wwXkA+ruYhupI8SlG2kjOT4W8iRnc5ypDqfLyGWz5v+9EUn49z3nX+nj/AIUEWkjL8Uq0fSOw+ux6l25QffxIfurT7K2vfo10LZbblN9c+OV5MqfD/slTDjp9tanGicOLaJK0TGS5nPPLcTbtI/lzBcYRc4VFwAOnmTocBcMT6eksUk0UqSSvLlY2Vgz4yN3IK7fOg2+EOF1shM7SGWe5kMk8xHLzMc4CqPhQZOBk4yfukNKUGlrWqR2sElxMcJGMn1PkAB5kkgAepFeXOItXe7uZbiT4pGJx15R0VfkqgD7qmPa3xYbu5+jwsTBCcDB2eT7T/rAfCP6RHWoE9swGTWPLk3OmPNk3OofNxcNIxZ2LMepJyTtjcn2FX92IW/LpnNgjnnkb54wm39jFUHZWrSyJEgy8jKij1Zm5QPxNerNA0wWttDbruIo1XPqQNz95yfvq+CO+08eNzMuhSlK0tZSlKBSlKBSlKBUa4kJtJBqKglFUJdqBkmEElZQB1MTMxP6jydSFqS1+MoIwdwfKg/I5AwDKQQQCCDkEHcEHzFfVQmyuTpM4tZT/AKDO+LaQ9LdzubZ2/QO5jJ6br5DE2oFKUoFKUoFKUoFKUoFKUoFKVpavqsNrE007hEUdT5nyAH2mPkBQbtVh2pceBFaytGzK2VlkU/zY80BH2z0P6I9+nL4y7TZJ+aCw5o4+jTnIdt/9mOqA/pHxb9FqBWtoF6CsmbkRHarNlzeqsFrZhdz1rHqhAX510G2rnWtq93cxwR/E7hV+/qfkBk/dWSm7SyRG5TfsR4cMtybx1+rgBCE+cpHl68qk/eVq9a5+g6RHaQR28Qwsa49yepY+5OSfnXQr06V6Y09HHTpropSlXXKUpQKUpQKUpQKUpQamrabFcwvBOgeORcMp8x8+oIO4I3BAIqC2WuTaNItpqLNJZueW2vjvyekVwfIjyfoRv0zyWLWvqFjHPG0UyK8bjDIwyCKDMjggEEEEZBHQg9CD519VV0um6hoZL2Ye907OTbMSZbcefdtuWUemPmOr1MeEuM7PUU5raUFgMtE20ifNPMe4yPegkFauo6hFAhkmdUUeZP7gOpPsK2qo3tm1ljdFFP8ANhUHzI53I/EL91cs2Tor28qXt0xtPdR7S7OJVZQ78y5wABjfGGLEY6HpnyqIX3bJKf5qKJfmXf8AeOUVX9nZPKAJCWx0HkPn613rXQvb8BWC/KtHmf0y25FvTt6B2ny/SWnuud4+7Kd3GoAB5wQwVmA6c25JPlVgad2h6fKgZphESMlJNiN8YPUfv6b1VjcP/qtXw2hn9b8KinNmvyivItC2brtC01Bk3Kt7IGY/7oNcS97XLRR9VDPIfLwqq9fMk5H9mq/Gh/tfhWWPRB+iatPOn0meTZ0tU7UL+baFI7ceo8bfiw5f92opcRzXD888kkrfpSMTj5Z6D2FSFNM5fsihXFZ78m1vblbJa3mXJh03HX8K/LohRgVtX12FGB1qOXVyzsEjBZ2OAFBJJ9ABuT7CopE2lSO7BqV39kH5mrn7I+CxaxC7mX6+VfCCP5pD5ftN1Ptgeued2edl3dlbm/UM+xSA7hT15pPJm/V6Dzyelr16eHD095bcOLXeSlKVpaClKUClKUClKUClKUClKUClKUCoRxd2aWt4/wBIiLWt0DkXEOxLerKCObr1BVvepvSgqX+Wdf0ra6gXUbcf7aLPeAeWcDOw3PMh6/FVe8Q3hubvvG+2Wkx6czZA+4AD7q9OV5f4jXurs+gZ1/CQj/EVj5Xmv5Z+R/FJtCtQQo9dzUtt4B0G1QzQ70DHqP3ipba3gO4NeLmidsMt76L718tbV+C7r8a6+VZ+6Hw8WK+MV8T3ijqwrkX+sADbYetdK1mUtm/uQNh1qNahqIXODv5n0rT1HV87Dz/E12+HOze7vOWSf/R4Tv4h9Yw9o/L5t88GtuHjzK9aTbwj2i2EuoXKW8IPiI55MZCL9pz6ADoCRk4HnV58J8FWunjMS88h6zOAX6dAceFfYffmuloGhQWUQit0Cr1J6sx/SZurH/6MCulXr4sMUj5bseKK/wClKUrs6lKUoFKUoFKUoFKUoFKUoFKUoFKUoFKUoFVbxR2VKys9uxYjJEb9fXCyDz9Aw+Zq0qVzyYq38q2rFvLyvI0ls3K4bAJAJGGUjqCPIj0rp2vEA9Qf3Grb7QuDDdtHJBGveM4WQkgDlxs7DzK8oG2+/ttiXsstVDHvJmPKcY5Bvy9dl333Az+NYLca0zMa/LLPHnfZXSau3ofxrHNruNjt82q59N4Os4o1Bt4mcKMsyhjzcuCctnG+9Qu67HVaXKzjusDBdOZ/kcEKfn79PWJ4Vo9bRPHn0r2bX8/Cf7O5rUjM878saMx9ACzY+Q6D3q69O7LrGMDnEkpH6TYH9lMbexzUt0/ToYF5IIkjXOSEUKCfU4G596604k++y1eP/aGdlmgRLapPJbBLgs4LyKefAcgEBvg222xnGfOp7Slba1isahqrGo0UpSrJKUpQKUpQKUpQKUpQKUpQKUpQKUpQKUpQKUpQKUpQKUpQKUpQKUpQKUpQKUpQKUpQKUpQKUpQKUpQf//Z"/>
          <p:cNvSpPr>
            <a:spLocks noChangeAspect="1" noChangeArrowheads="1"/>
          </p:cNvSpPr>
          <p:nvPr/>
        </p:nvSpPr>
        <p:spPr bwMode="auto">
          <a:xfrm>
            <a:off x="45291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itchFamily="2" charset="2"/>
              <a:buChar char="n"/>
              <a:defRPr sz="2800">
                <a:solidFill>
                  <a:schemeClr val="tx1"/>
                </a:solidFill>
                <a:latin typeface="Verdana" pitchFamily="34" charset="0"/>
              </a:defRPr>
            </a:lvl1pPr>
            <a:lvl2pPr marL="742950" indent="-285750">
              <a:spcBef>
                <a:spcPct val="20000"/>
              </a:spcBef>
              <a:buClr>
                <a:schemeClr val="folHlink"/>
              </a:buClr>
              <a:buSzPct val="70000"/>
              <a:buFont typeface="Wingdings" pitchFamily="2" charset="2"/>
              <a:buChar char="n"/>
              <a:defRPr sz="2400">
                <a:solidFill>
                  <a:schemeClr val="tx1"/>
                </a:solidFill>
                <a:latin typeface="Verdana" pitchFamily="34" charset="0"/>
              </a:defRPr>
            </a:lvl2pPr>
            <a:lvl3pPr marL="1143000" indent="-228600">
              <a:spcBef>
                <a:spcPct val="20000"/>
              </a:spcBef>
              <a:buClr>
                <a:schemeClr val="tx2"/>
              </a:buClr>
              <a:buChar char="•"/>
              <a:defRPr sz="2400">
                <a:solidFill>
                  <a:schemeClr val="tx1"/>
                </a:solidFill>
                <a:latin typeface="Verdana" pitchFamily="34" charset="0"/>
              </a:defRPr>
            </a:lvl3pPr>
            <a:lvl4pPr marL="1600200" indent="-228600">
              <a:spcBef>
                <a:spcPct val="20000"/>
              </a:spcBef>
              <a:buClr>
                <a:schemeClr val="hlink"/>
              </a:buClr>
              <a:buChar char="•"/>
              <a:defRPr sz="2000">
                <a:solidFill>
                  <a:schemeClr val="tx1"/>
                </a:solidFill>
                <a:latin typeface="Verdana" pitchFamily="34" charset="0"/>
              </a:defRPr>
            </a:lvl4pPr>
            <a:lvl5pPr marL="2057400" indent="-228600">
              <a:spcBef>
                <a:spcPct val="20000"/>
              </a:spcBef>
              <a:buClr>
                <a:schemeClr val="tx1"/>
              </a:buClr>
              <a:buSzPct val="8500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itchFamily="34" charset="0"/>
              </a:defRPr>
            </a:lvl9pPr>
          </a:lstStyle>
          <a:p>
            <a:pPr algn="ctr" eaLnBrk="1" hangingPunct="1">
              <a:spcBef>
                <a:spcPct val="0"/>
              </a:spcBef>
              <a:buClrTx/>
              <a:buSzTx/>
              <a:buFontTx/>
              <a:buNone/>
            </a:pPr>
            <a:endParaRPr lang="sv-SE" altLang="sv-SE" sz="2400"/>
          </a:p>
        </p:txBody>
      </p:sp>
      <p:sp>
        <p:nvSpPr>
          <p:cNvPr id="9" name="Rectangle 3"/>
          <p:cNvSpPr txBox="1">
            <a:spLocks noChangeArrowheads="1"/>
          </p:cNvSpPr>
          <p:nvPr/>
        </p:nvSpPr>
        <p:spPr bwMode="auto">
          <a:xfrm>
            <a:off x="838200" y="1703721"/>
            <a:ext cx="8110538" cy="4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marL="457200" lvl="1" indent="0" eaLnBrk="1" hangingPunct="1">
              <a:lnSpc>
                <a:spcPct val="107000"/>
              </a:lnSpc>
              <a:buClr>
                <a:schemeClr val="bg2">
                  <a:lumMod val="75000"/>
                </a:schemeClr>
              </a:buClr>
              <a:buNone/>
              <a:defRPr/>
            </a:pPr>
            <a:r>
              <a:rPr lang="sv-SE" dirty="0">
                <a:latin typeface="Babel sans"/>
                <a:ea typeface="+mj-ea"/>
                <a:cs typeface="Segoe UI" pitchFamily="34" charset="0"/>
              </a:rPr>
              <a:t>Utifrån sin förutsättningar följa dessa kriterier</a:t>
            </a:r>
          </a:p>
          <a:p>
            <a:pPr lvl="1" eaLnBrk="1" hangingPunct="1">
              <a:lnSpc>
                <a:spcPct val="107000"/>
              </a:lnSpc>
              <a:buClr>
                <a:schemeClr val="bg2">
                  <a:lumMod val="75000"/>
                </a:schemeClr>
              </a:buClr>
              <a:buFont typeface="Arial" panose="020B0604020202020204" pitchFamily="34" charset="0"/>
              <a:buChar char="•"/>
              <a:defRPr/>
            </a:pPr>
            <a:r>
              <a:rPr lang="sv-SE" dirty="0">
                <a:latin typeface="Babel sans"/>
                <a:ea typeface="+mj-ea"/>
                <a:cs typeface="Segoe UI" pitchFamily="34" charset="0"/>
              </a:rPr>
              <a:t>Arbeta enligt </a:t>
            </a:r>
            <a:r>
              <a:rPr lang="sv-SE" dirty="0" err="1">
                <a:latin typeface="Babel sans"/>
                <a:ea typeface="+mj-ea"/>
                <a:cs typeface="Segoe UI" pitchFamily="34" charset="0"/>
              </a:rPr>
              <a:t>WFTO:s</a:t>
            </a:r>
            <a:r>
              <a:rPr lang="sv-SE" dirty="0">
                <a:latin typeface="Babel sans"/>
                <a:ea typeface="+mj-ea"/>
                <a:cs typeface="Segoe UI" pitchFamily="34" charset="0"/>
              </a:rPr>
              <a:t> 10 principer för Fair </a:t>
            </a:r>
            <a:r>
              <a:rPr lang="sv-SE" dirty="0" err="1">
                <a:latin typeface="Babel sans"/>
                <a:ea typeface="+mj-ea"/>
                <a:cs typeface="Segoe UI" pitchFamily="34" charset="0"/>
              </a:rPr>
              <a:t>Trade</a:t>
            </a:r>
            <a:r>
              <a:rPr lang="sv-SE" dirty="0">
                <a:latin typeface="Babel sans"/>
                <a:ea typeface="+mj-ea"/>
                <a:cs typeface="Segoe UI" pitchFamily="34" charset="0"/>
              </a:rPr>
              <a:t> </a:t>
            </a:r>
          </a:p>
          <a:p>
            <a:pPr lvl="1" eaLnBrk="1" hangingPunct="1">
              <a:lnSpc>
                <a:spcPct val="107000"/>
              </a:lnSpc>
              <a:buClr>
                <a:schemeClr val="bg2">
                  <a:lumMod val="75000"/>
                </a:schemeClr>
              </a:buClr>
              <a:buFont typeface="Arial" panose="020B0604020202020204" pitchFamily="34" charset="0"/>
              <a:buChar char="•"/>
              <a:defRPr/>
            </a:pPr>
            <a:r>
              <a:rPr lang="sv-SE" dirty="0">
                <a:latin typeface="Babel sans"/>
                <a:ea typeface="+mj-ea"/>
                <a:cs typeface="Segoe UI" pitchFamily="34" charset="0"/>
              </a:rPr>
              <a:t>Vara en bra/professionell marknadsplats </a:t>
            </a:r>
          </a:p>
          <a:p>
            <a:pPr lvl="1" eaLnBrk="1" hangingPunct="1">
              <a:lnSpc>
                <a:spcPct val="107000"/>
              </a:lnSpc>
              <a:buClr>
                <a:schemeClr val="bg2">
                  <a:lumMod val="75000"/>
                </a:schemeClr>
              </a:buClr>
              <a:buFont typeface="Arial" panose="020B0604020202020204" pitchFamily="34" charset="0"/>
              <a:buChar char="•"/>
              <a:defRPr/>
            </a:pPr>
            <a:r>
              <a:rPr lang="sv-SE" dirty="0">
                <a:latin typeface="Babel sans"/>
                <a:ea typeface="+mj-ea"/>
                <a:cs typeface="Segoe UI" pitchFamily="34" charset="0"/>
              </a:rPr>
              <a:t>Informera kunder och besökare om Fair </a:t>
            </a:r>
            <a:r>
              <a:rPr lang="sv-SE" dirty="0" err="1">
                <a:latin typeface="Babel sans"/>
                <a:ea typeface="+mj-ea"/>
                <a:cs typeface="Segoe UI" pitchFamily="34" charset="0"/>
              </a:rPr>
              <a:t>Trade</a:t>
            </a:r>
            <a:r>
              <a:rPr lang="sv-SE" dirty="0">
                <a:latin typeface="Babel sans"/>
                <a:ea typeface="+mj-ea"/>
                <a:cs typeface="Segoe UI" pitchFamily="34" charset="0"/>
              </a:rPr>
              <a:t>. Stödja kampanjer från Fair </a:t>
            </a:r>
            <a:r>
              <a:rPr lang="sv-SE" dirty="0" err="1">
                <a:latin typeface="Babel sans"/>
                <a:ea typeface="+mj-ea"/>
                <a:cs typeface="Segoe UI" pitchFamily="34" charset="0"/>
              </a:rPr>
              <a:t>Trade</a:t>
            </a:r>
            <a:r>
              <a:rPr lang="sv-SE" dirty="0">
                <a:latin typeface="Babel sans"/>
                <a:ea typeface="+mj-ea"/>
                <a:cs typeface="Segoe UI" pitchFamily="34" charset="0"/>
              </a:rPr>
              <a:t> Återförsäljarna och WFTO samt gärna Fair </a:t>
            </a:r>
            <a:r>
              <a:rPr lang="sv-SE" dirty="0" err="1">
                <a:latin typeface="Babel sans"/>
                <a:ea typeface="+mj-ea"/>
                <a:cs typeface="Segoe UI" pitchFamily="34" charset="0"/>
              </a:rPr>
              <a:t>Trade</a:t>
            </a:r>
            <a:r>
              <a:rPr lang="sv-SE" dirty="0">
                <a:latin typeface="Babel sans"/>
                <a:ea typeface="+mj-ea"/>
                <a:cs typeface="Segoe UI" pitchFamily="34" charset="0"/>
              </a:rPr>
              <a:t> </a:t>
            </a:r>
            <a:r>
              <a:rPr lang="sv-SE" dirty="0" err="1">
                <a:latin typeface="Babel sans"/>
                <a:ea typeface="+mj-ea"/>
                <a:cs typeface="Segoe UI" pitchFamily="34" charset="0"/>
              </a:rPr>
              <a:t>Advocacy</a:t>
            </a:r>
            <a:r>
              <a:rPr lang="sv-SE" dirty="0">
                <a:latin typeface="Babel sans"/>
                <a:ea typeface="+mj-ea"/>
                <a:cs typeface="Segoe UI" pitchFamily="34" charset="0"/>
              </a:rPr>
              <a:t> Office och </a:t>
            </a:r>
            <a:r>
              <a:rPr lang="sv-SE" dirty="0" err="1">
                <a:latin typeface="Babel sans"/>
                <a:ea typeface="+mj-ea"/>
                <a:cs typeface="Segoe UI" pitchFamily="34" charset="0"/>
              </a:rPr>
              <a:t>Fairtrade</a:t>
            </a:r>
            <a:r>
              <a:rPr lang="sv-SE" dirty="0">
                <a:latin typeface="Babel sans"/>
                <a:ea typeface="+mj-ea"/>
                <a:cs typeface="Segoe UI" pitchFamily="34" charset="0"/>
              </a:rPr>
              <a:t> Sverige.</a:t>
            </a:r>
          </a:p>
          <a:p>
            <a:pPr lvl="1" eaLnBrk="1" hangingPunct="1">
              <a:lnSpc>
                <a:spcPct val="107000"/>
              </a:lnSpc>
              <a:buClr>
                <a:schemeClr val="bg2">
                  <a:lumMod val="75000"/>
                </a:schemeClr>
              </a:buClr>
              <a:buFont typeface="Arial" panose="020B0604020202020204" pitchFamily="34" charset="0"/>
              <a:buChar char="•"/>
              <a:defRPr/>
            </a:pPr>
            <a:r>
              <a:rPr lang="sv-SE" dirty="0">
                <a:latin typeface="Babel sans"/>
                <a:ea typeface="+mj-ea"/>
                <a:cs typeface="Segoe UI" pitchFamily="34" charset="0"/>
              </a:rPr>
              <a:t>Bidra med utbildning och fortbildning om Fair </a:t>
            </a:r>
            <a:r>
              <a:rPr lang="sv-SE" dirty="0" err="1">
                <a:latin typeface="Babel sans"/>
                <a:ea typeface="+mj-ea"/>
                <a:cs typeface="Segoe UI" pitchFamily="34" charset="0"/>
              </a:rPr>
              <a:t>Trade</a:t>
            </a:r>
            <a:r>
              <a:rPr lang="sv-SE" dirty="0">
                <a:latin typeface="Babel sans"/>
                <a:ea typeface="+mj-ea"/>
                <a:cs typeface="Segoe UI" pitchFamily="34" charset="0"/>
              </a:rPr>
              <a:t> till sin personal (avlönad och volontärer).</a:t>
            </a:r>
          </a:p>
          <a:p>
            <a:pPr lvl="1" eaLnBrk="1" hangingPunct="1">
              <a:buClr>
                <a:schemeClr val="bg2">
                  <a:lumMod val="75000"/>
                </a:schemeClr>
              </a:buClr>
              <a:buFont typeface="Arial" panose="020B0604020202020204" pitchFamily="34" charset="0"/>
              <a:buChar char="•"/>
              <a:defRPr/>
            </a:pPr>
            <a:endParaRPr lang="sv-SE" altLang="sv-SE" dirty="0">
              <a:latin typeface="Babel sans"/>
            </a:endParaRPr>
          </a:p>
          <a:p>
            <a:pPr marL="457200" lvl="1" indent="0" eaLnBrk="1" hangingPunct="1">
              <a:buFont typeface="Wingdings" pitchFamily="2" charset="2"/>
              <a:buNone/>
              <a:defRPr/>
            </a:pPr>
            <a:endParaRPr lang="sv-SE" altLang="sv-SE" kern="0" dirty="0">
              <a:latin typeface="Garamond" panose="02020404030301010803" pitchFamily="18" charset="0"/>
            </a:endParaRPr>
          </a:p>
        </p:txBody>
      </p:sp>
    </p:spTree>
    <p:extLst>
      <p:ext uri="{BB962C8B-B14F-4D97-AF65-F5344CB8AC3E}">
        <p14:creationId xmlns:p14="http://schemas.microsoft.com/office/powerpoint/2010/main" val="83992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871538" y="915988"/>
            <a:ext cx="8162925" cy="708025"/>
          </a:xfrm>
        </p:spPr>
        <p:txBody>
          <a:bodyPr/>
          <a:lstStyle/>
          <a:p>
            <a:pPr algn="l" eaLnBrk="1" hangingPunct="1"/>
            <a:r>
              <a:rPr lang="sv-SE" altLang="sv-SE" sz="4000" dirty="0">
                <a:latin typeface="Highway gothic"/>
                <a:cs typeface="Segoe UI" pitchFamily="34" charset="0"/>
              </a:rPr>
              <a:t>Aktiviteter som återkommer varje år</a:t>
            </a:r>
          </a:p>
        </p:txBody>
      </p:sp>
      <p:sp>
        <p:nvSpPr>
          <p:cNvPr id="4" name="Rectangle 3"/>
          <p:cNvSpPr txBox="1">
            <a:spLocks noChangeArrowheads="1"/>
          </p:cNvSpPr>
          <p:nvPr/>
        </p:nvSpPr>
        <p:spPr bwMode="auto">
          <a:xfrm>
            <a:off x="429209" y="1783447"/>
            <a:ext cx="8605254" cy="442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lvl="1" eaLnBrk="1" hangingPunct="1">
              <a:lnSpc>
                <a:spcPct val="150000"/>
              </a:lnSpc>
              <a:buClr>
                <a:schemeClr val="bg2">
                  <a:lumMod val="75000"/>
                </a:schemeClr>
              </a:buClr>
              <a:buFont typeface="Arial" panose="020B0604020202020204" pitchFamily="34" charset="0"/>
              <a:buChar char="•"/>
              <a:defRPr/>
            </a:pPr>
            <a:r>
              <a:rPr lang="sv-SE" altLang="sv-SE" dirty="0">
                <a:latin typeface="Babel sans"/>
                <a:ea typeface="+mj-ea"/>
                <a:cs typeface="Segoe UI" pitchFamily="34" charset="0"/>
              </a:rPr>
              <a:t>Nationella kampanjer</a:t>
            </a:r>
          </a:p>
          <a:p>
            <a:pPr lvl="1" eaLnBrk="1" hangingPunct="1">
              <a:lnSpc>
                <a:spcPct val="150000"/>
              </a:lnSpc>
              <a:buClr>
                <a:schemeClr val="bg2">
                  <a:lumMod val="75000"/>
                </a:schemeClr>
              </a:buClr>
              <a:buFont typeface="Arial" panose="020B0604020202020204" pitchFamily="34" charset="0"/>
              <a:buChar char="•"/>
              <a:defRPr/>
            </a:pPr>
            <a:r>
              <a:rPr lang="sv-SE" altLang="sv-SE" dirty="0">
                <a:latin typeface="Babel sans"/>
                <a:ea typeface="+mj-ea"/>
                <a:cs typeface="Segoe UI" pitchFamily="34" charset="0"/>
              </a:rPr>
              <a:t>Lokala kampanjer på respektive ort </a:t>
            </a:r>
          </a:p>
          <a:p>
            <a:pPr lvl="1" eaLnBrk="1" hangingPunct="1">
              <a:lnSpc>
                <a:spcPct val="150000"/>
              </a:lnSpc>
              <a:buClr>
                <a:schemeClr val="bg2">
                  <a:lumMod val="75000"/>
                </a:schemeClr>
              </a:buClr>
              <a:buFont typeface="Arial" panose="020B0604020202020204" pitchFamily="34" charset="0"/>
              <a:buChar char="•"/>
              <a:defRPr/>
            </a:pPr>
            <a:r>
              <a:rPr lang="sv-SE" altLang="sv-SE" dirty="0">
                <a:latin typeface="Babel sans"/>
                <a:ea typeface="+mj-ea"/>
                <a:cs typeface="Segoe UI" pitchFamily="34" charset="0"/>
              </a:rPr>
              <a:t>Organisationen Fair Trade Återförsäljarnas årsmöte i mars</a:t>
            </a:r>
          </a:p>
          <a:p>
            <a:pPr lvl="1" eaLnBrk="1" hangingPunct="1">
              <a:lnSpc>
                <a:spcPct val="150000"/>
              </a:lnSpc>
              <a:buClr>
                <a:schemeClr val="bg2">
                  <a:lumMod val="75000"/>
                </a:schemeClr>
              </a:buClr>
              <a:buFont typeface="Arial" panose="020B0604020202020204" pitchFamily="34" charset="0"/>
              <a:buChar char="•"/>
              <a:defRPr/>
            </a:pPr>
            <a:r>
              <a:rPr lang="sv-SE" altLang="sv-SE" dirty="0">
                <a:latin typeface="Babel sans"/>
                <a:ea typeface="+mj-ea"/>
                <a:cs typeface="Segoe UI" pitchFamily="34" charset="0"/>
              </a:rPr>
              <a:t>Fashion Revolution Day 24 april </a:t>
            </a:r>
          </a:p>
          <a:p>
            <a:pPr lvl="1" eaLnBrk="1" hangingPunct="1">
              <a:lnSpc>
                <a:spcPct val="150000"/>
              </a:lnSpc>
              <a:buClr>
                <a:schemeClr val="bg2">
                  <a:lumMod val="75000"/>
                </a:schemeClr>
              </a:buClr>
              <a:buFont typeface="Arial" panose="020B0604020202020204" pitchFamily="34" charset="0"/>
              <a:buChar char="•"/>
              <a:defRPr/>
            </a:pPr>
            <a:r>
              <a:rPr lang="sv-SE" altLang="sv-SE" dirty="0">
                <a:latin typeface="Babel sans"/>
                <a:ea typeface="+mj-ea"/>
                <a:cs typeface="Segoe UI" pitchFamily="34" charset="0"/>
              </a:rPr>
              <a:t>World Fairtrade Challenge – fikadagarna andra veckan i maj</a:t>
            </a:r>
          </a:p>
          <a:p>
            <a:pPr lvl="1" eaLnBrk="1" hangingPunct="1">
              <a:lnSpc>
                <a:spcPct val="150000"/>
              </a:lnSpc>
              <a:buClr>
                <a:schemeClr val="bg2">
                  <a:lumMod val="75000"/>
                </a:schemeClr>
              </a:buClr>
              <a:buFont typeface="Arial" panose="020B0604020202020204" pitchFamily="34" charset="0"/>
              <a:buChar char="•"/>
              <a:defRPr/>
            </a:pPr>
            <a:r>
              <a:rPr lang="sv-SE" altLang="sv-SE" dirty="0">
                <a:latin typeface="Babel sans"/>
                <a:ea typeface="+mj-ea"/>
                <a:cs typeface="Segoe UI" pitchFamily="34" charset="0"/>
              </a:rPr>
              <a:t>World Fair Trade Day – andra lördagen i maj</a:t>
            </a:r>
          </a:p>
          <a:p>
            <a:pPr lvl="1" eaLnBrk="1" hangingPunct="1">
              <a:lnSpc>
                <a:spcPct val="150000"/>
              </a:lnSpc>
              <a:buClr>
                <a:schemeClr val="bg2">
                  <a:lumMod val="75000"/>
                </a:schemeClr>
              </a:buClr>
              <a:buFont typeface="Arial" panose="020B0604020202020204" pitchFamily="34" charset="0"/>
              <a:buChar char="•"/>
              <a:defRPr/>
            </a:pPr>
            <a:r>
              <a:rPr lang="sv-SE" altLang="sv-SE" dirty="0" err="1">
                <a:latin typeface="Babel sans"/>
                <a:ea typeface="+mj-ea"/>
                <a:cs typeface="Segoe UI" pitchFamily="34" charset="0"/>
              </a:rPr>
              <a:t>Fairtrades</a:t>
            </a:r>
            <a:r>
              <a:rPr lang="sv-SE" altLang="sv-SE" dirty="0">
                <a:latin typeface="Babel sans"/>
                <a:ea typeface="+mj-ea"/>
                <a:cs typeface="Segoe UI" pitchFamily="34" charset="0"/>
              </a:rPr>
              <a:t> höstkampanj vecka 41-42 </a:t>
            </a:r>
          </a:p>
          <a:p>
            <a:pPr lvl="1" eaLnBrk="1" hangingPunct="1">
              <a:lnSpc>
                <a:spcPct val="150000"/>
              </a:lnSpc>
              <a:buClr>
                <a:schemeClr val="bg2">
                  <a:lumMod val="75000"/>
                </a:schemeClr>
              </a:buClr>
              <a:buFont typeface="Arial" panose="020B0604020202020204" pitchFamily="34" charset="0"/>
              <a:buChar char="•"/>
              <a:defRPr/>
            </a:pPr>
            <a:endParaRPr lang="sv-SE" altLang="sv-SE" kern="0" dirty="0">
              <a:latin typeface="BabelSans" panose="02000606020000020004" pitchFamily="2" charset="0"/>
            </a:endParaRPr>
          </a:p>
          <a:p>
            <a:pPr lvl="1" eaLnBrk="1" hangingPunct="1">
              <a:lnSpc>
                <a:spcPct val="150000"/>
              </a:lnSpc>
              <a:buClr>
                <a:schemeClr val="bg2">
                  <a:lumMod val="75000"/>
                </a:schemeClr>
              </a:buClr>
              <a:buFont typeface="Arial" panose="020B0604020202020204" pitchFamily="34" charset="0"/>
              <a:buChar char="•"/>
              <a:defRPr/>
            </a:pPr>
            <a:endParaRPr lang="sv-SE" altLang="sv-SE" kern="0" dirty="0">
              <a:latin typeface="BabelSans" panose="02000606020000020004" pitchFamily="2" charset="0"/>
            </a:endParaRPr>
          </a:p>
          <a:p>
            <a:pPr lvl="1" eaLnBrk="1" hangingPunct="1">
              <a:lnSpc>
                <a:spcPct val="150000"/>
              </a:lnSpc>
              <a:buClr>
                <a:schemeClr val="bg2">
                  <a:lumMod val="75000"/>
                </a:schemeClr>
              </a:buClr>
              <a:buFont typeface="Arial" panose="020B0604020202020204" pitchFamily="34" charset="0"/>
              <a:buChar char="•"/>
              <a:defRPr/>
            </a:pPr>
            <a:endParaRPr lang="sv-SE" altLang="sv-SE" kern="0" dirty="0">
              <a:latin typeface="BabelSans" panose="02000606020000020004" pitchFamily="2" charset="0"/>
            </a:endParaRPr>
          </a:p>
          <a:p>
            <a:pPr lvl="1" eaLnBrk="1" hangingPunct="1">
              <a:lnSpc>
                <a:spcPct val="150000"/>
              </a:lnSpc>
              <a:buClr>
                <a:schemeClr val="bg2">
                  <a:lumMod val="75000"/>
                </a:schemeClr>
              </a:buClr>
              <a:buFont typeface="Arial" panose="020B0604020202020204" pitchFamily="34" charset="0"/>
              <a:buChar char="•"/>
              <a:defRPr/>
            </a:pPr>
            <a:endParaRPr lang="sv-SE" altLang="sv-SE" kern="0" dirty="0">
              <a:solidFill>
                <a:srgbClr val="FF0000"/>
              </a:solidFill>
              <a:latin typeface="BabelSans" panose="02000606020000020004" pitchFamily="2" charset="0"/>
            </a:endParaRPr>
          </a:p>
        </p:txBody>
      </p:sp>
    </p:spTree>
    <p:extLst>
      <p:ext uri="{BB962C8B-B14F-4D97-AF65-F5344CB8AC3E}">
        <p14:creationId xmlns:p14="http://schemas.microsoft.com/office/powerpoint/2010/main" val="199212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981075" y="915988"/>
            <a:ext cx="8162925" cy="708025"/>
          </a:xfrm>
        </p:spPr>
        <p:txBody>
          <a:bodyPr>
            <a:normAutofit fontScale="90000"/>
          </a:bodyPr>
          <a:lstStyle/>
          <a:p>
            <a:pPr algn="l"/>
            <a:r>
              <a:rPr lang="sv-SE" altLang="sv-SE" sz="4000" dirty="0">
                <a:latin typeface="Segoe UI" pitchFamily="34" charset="0"/>
                <a:cs typeface="Segoe UI" pitchFamily="34" charset="0"/>
              </a:rPr>
              <a:t>   </a:t>
            </a:r>
            <a:br>
              <a:rPr lang="sv-SE" altLang="sv-SE" sz="4000" dirty="0">
                <a:latin typeface="Segoe UI" pitchFamily="34" charset="0"/>
                <a:cs typeface="Segoe UI" pitchFamily="34" charset="0"/>
              </a:rPr>
            </a:br>
            <a:br>
              <a:rPr lang="sv-SE" altLang="sv-SE" sz="4400" kern="0" dirty="0">
                <a:latin typeface="Babel sans"/>
              </a:rPr>
            </a:br>
            <a:endParaRPr lang="sv-SE" altLang="sv-SE" sz="4000" dirty="0">
              <a:latin typeface="Highway gothic"/>
              <a:cs typeface="Segoe UI" pitchFamily="34" charset="0"/>
            </a:endParaRPr>
          </a:p>
        </p:txBody>
      </p:sp>
      <p:sp>
        <p:nvSpPr>
          <p:cNvPr id="6" name="Rectangle 3"/>
          <p:cNvSpPr txBox="1">
            <a:spLocks noChangeArrowheads="1"/>
          </p:cNvSpPr>
          <p:nvPr/>
        </p:nvSpPr>
        <p:spPr bwMode="auto">
          <a:xfrm>
            <a:off x="-102949" y="4591051"/>
            <a:ext cx="8605254" cy="216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marL="457200" lvl="1" indent="0" eaLnBrk="1" hangingPunct="1">
              <a:lnSpc>
                <a:spcPct val="150000"/>
              </a:lnSpc>
              <a:buClr>
                <a:schemeClr val="bg2">
                  <a:lumMod val="75000"/>
                </a:schemeClr>
              </a:buClr>
              <a:buNone/>
              <a:defRPr/>
            </a:pPr>
            <a:r>
              <a:rPr lang="sv-SE" altLang="sv-SE" sz="4000" dirty="0">
                <a:latin typeface="Highway gothic"/>
                <a:ea typeface="+mj-ea"/>
                <a:cs typeface="Segoe UI" pitchFamily="34" charset="0"/>
              </a:rPr>
              <a:t>Kontakt: </a:t>
            </a:r>
            <a:r>
              <a:rPr lang="sv-SE" altLang="sv-SE" sz="4000" dirty="0">
                <a:latin typeface="Highway gothic"/>
                <a:cs typeface="Segoe UI" pitchFamily="34" charset="0"/>
                <a:hlinkClick r:id="rId3"/>
              </a:rPr>
              <a:t>www.fairtradeorg.se</a:t>
            </a:r>
            <a:br>
              <a:rPr lang="sv-SE" altLang="sv-SE" sz="2000" dirty="0">
                <a:latin typeface="Highway gothic"/>
                <a:cs typeface="Segoe UI" pitchFamily="34" charset="0"/>
              </a:rPr>
            </a:br>
            <a:r>
              <a:rPr lang="sv-SE" altLang="sv-SE" sz="2000" dirty="0">
                <a:latin typeface="Highway gothic"/>
                <a:cs typeface="Segoe UI" pitchFamily="34" charset="0"/>
              </a:rPr>
              <a:t>				</a:t>
            </a:r>
            <a:r>
              <a:rPr lang="sv-SE" sz="4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info@fairtradeorg.se</a:t>
            </a:r>
            <a:endParaRPr lang="sv-SE" altLang="sv-SE" sz="4000" kern="0" dirty="0">
              <a:latin typeface="Babel sans"/>
            </a:endParaRPr>
          </a:p>
          <a:p>
            <a:pPr marL="457200" lvl="1" indent="0" eaLnBrk="1" hangingPunct="1">
              <a:lnSpc>
                <a:spcPct val="150000"/>
              </a:lnSpc>
              <a:buClr>
                <a:schemeClr val="bg2">
                  <a:lumMod val="75000"/>
                </a:schemeClr>
              </a:buClr>
              <a:buNone/>
              <a:defRPr/>
            </a:pPr>
            <a:endParaRPr lang="sv-SE" altLang="sv-SE" sz="2000" kern="0" dirty="0">
              <a:latin typeface="Babel sans"/>
            </a:endParaRPr>
          </a:p>
          <a:p>
            <a:pPr marL="457200" lvl="1" indent="0" eaLnBrk="1" hangingPunct="1">
              <a:lnSpc>
                <a:spcPct val="150000"/>
              </a:lnSpc>
              <a:buClr>
                <a:schemeClr val="bg2">
                  <a:lumMod val="75000"/>
                </a:schemeClr>
              </a:buClr>
              <a:buNone/>
              <a:defRPr/>
            </a:pPr>
            <a:endParaRPr lang="sv-SE" altLang="sv-SE" sz="2000" kern="0" dirty="0">
              <a:latin typeface="Babel sans"/>
            </a:endParaRPr>
          </a:p>
          <a:p>
            <a:pPr marL="457200" lvl="1" indent="0" eaLnBrk="1" hangingPunct="1">
              <a:lnSpc>
                <a:spcPct val="150000"/>
              </a:lnSpc>
              <a:buClr>
                <a:schemeClr val="bg2">
                  <a:lumMod val="75000"/>
                </a:schemeClr>
              </a:buClr>
              <a:buNone/>
              <a:defRPr/>
            </a:pPr>
            <a:endParaRPr lang="sv-SE" altLang="sv-SE" sz="2000" kern="0" dirty="0">
              <a:latin typeface="Babel sans"/>
            </a:endParaRPr>
          </a:p>
          <a:p>
            <a:pPr marL="457200" lvl="1" indent="0" eaLnBrk="1" hangingPunct="1">
              <a:lnSpc>
                <a:spcPct val="150000"/>
              </a:lnSpc>
              <a:buClr>
                <a:schemeClr val="bg2">
                  <a:lumMod val="75000"/>
                </a:schemeClr>
              </a:buClr>
              <a:buNone/>
              <a:defRPr/>
            </a:pPr>
            <a:endParaRPr lang="sv-SE" altLang="sv-SE" sz="2000" kern="0" dirty="0">
              <a:latin typeface="Babel sans"/>
            </a:endParaRPr>
          </a:p>
          <a:p>
            <a:pPr marL="457200" lvl="1" indent="0" eaLnBrk="1" hangingPunct="1">
              <a:lnSpc>
                <a:spcPct val="150000"/>
              </a:lnSpc>
              <a:buClr>
                <a:schemeClr val="bg2">
                  <a:lumMod val="75000"/>
                </a:schemeClr>
              </a:buClr>
              <a:buNone/>
              <a:defRPr/>
            </a:pPr>
            <a:endParaRPr lang="sv-SE" altLang="sv-SE" sz="2000" kern="0" dirty="0">
              <a:latin typeface="Babel sans"/>
            </a:endParaRPr>
          </a:p>
          <a:p>
            <a:pPr marL="457200" lvl="1" indent="0" algn="ctr" eaLnBrk="1" hangingPunct="1">
              <a:lnSpc>
                <a:spcPct val="150000"/>
              </a:lnSpc>
              <a:buClr>
                <a:schemeClr val="bg2">
                  <a:lumMod val="75000"/>
                </a:schemeClr>
              </a:buClr>
              <a:buNone/>
              <a:defRPr/>
            </a:pPr>
            <a:r>
              <a:rPr lang="sv-SE" altLang="sv-SE" sz="2000" kern="0" dirty="0">
                <a:latin typeface="Babel sans"/>
                <a:hlinkClick r:id="rId3"/>
              </a:rPr>
              <a:t>www.fairtradeorg.se</a:t>
            </a:r>
            <a:r>
              <a:rPr lang="sv-SE" altLang="sv-SE" sz="2000" kern="0" dirty="0">
                <a:latin typeface="Babel sans"/>
              </a:rPr>
              <a:t> </a:t>
            </a:r>
            <a:r>
              <a:rPr lang="sv-SE" altLang="sv-SE" sz="2000" kern="0" dirty="0">
                <a:latin typeface="Babel sans"/>
                <a:hlinkClick r:id="rId4"/>
              </a:rPr>
              <a:t>info@fairtradeorg.se</a:t>
            </a:r>
            <a:r>
              <a:rPr lang="sv-SE" altLang="sv-SE" sz="2000" kern="0" dirty="0">
                <a:latin typeface="Babel sans"/>
              </a:rPr>
              <a:t>   </a:t>
            </a:r>
          </a:p>
          <a:p>
            <a:pPr lvl="1" eaLnBrk="1" hangingPunct="1">
              <a:lnSpc>
                <a:spcPct val="150000"/>
              </a:lnSpc>
              <a:buClr>
                <a:schemeClr val="bg2">
                  <a:lumMod val="75000"/>
                </a:schemeClr>
              </a:buClr>
              <a:buFont typeface="Arial" panose="020B0604020202020204" pitchFamily="34" charset="0"/>
              <a:buChar char="•"/>
              <a:defRPr/>
            </a:pPr>
            <a:endParaRPr lang="sv-SE" altLang="sv-SE" kern="0" dirty="0">
              <a:latin typeface="BabelSans" panose="02000606020000020004" pitchFamily="2" charset="0"/>
            </a:endParaRPr>
          </a:p>
          <a:p>
            <a:pPr lvl="1" eaLnBrk="1" hangingPunct="1">
              <a:lnSpc>
                <a:spcPct val="150000"/>
              </a:lnSpc>
              <a:buClr>
                <a:schemeClr val="bg2">
                  <a:lumMod val="75000"/>
                </a:schemeClr>
              </a:buClr>
              <a:buFont typeface="Arial" panose="020B0604020202020204" pitchFamily="34" charset="0"/>
              <a:buChar char="•"/>
              <a:defRPr/>
            </a:pPr>
            <a:endParaRPr lang="sv-SE" altLang="sv-SE" kern="0" dirty="0">
              <a:latin typeface="BabelSans" panose="02000606020000020004" pitchFamily="2" charset="0"/>
            </a:endParaRPr>
          </a:p>
          <a:p>
            <a:pPr lvl="1" eaLnBrk="1" hangingPunct="1">
              <a:lnSpc>
                <a:spcPct val="150000"/>
              </a:lnSpc>
              <a:buClr>
                <a:schemeClr val="bg2">
                  <a:lumMod val="75000"/>
                </a:schemeClr>
              </a:buClr>
              <a:buFont typeface="Arial" panose="020B0604020202020204" pitchFamily="34" charset="0"/>
              <a:buChar char="•"/>
              <a:defRPr/>
            </a:pPr>
            <a:endParaRPr lang="sv-SE" altLang="sv-SE" kern="0" dirty="0">
              <a:latin typeface="BabelSans" panose="02000606020000020004" pitchFamily="2" charset="0"/>
            </a:endParaRPr>
          </a:p>
          <a:p>
            <a:pPr lvl="1" eaLnBrk="1" hangingPunct="1">
              <a:lnSpc>
                <a:spcPct val="150000"/>
              </a:lnSpc>
              <a:buClr>
                <a:schemeClr val="bg2">
                  <a:lumMod val="75000"/>
                </a:schemeClr>
              </a:buClr>
              <a:buFont typeface="Arial" panose="020B0604020202020204" pitchFamily="34" charset="0"/>
              <a:buChar char="•"/>
              <a:defRPr/>
            </a:pPr>
            <a:endParaRPr lang="sv-SE" altLang="sv-SE" kern="0" dirty="0">
              <a:latin typeface="BabelSans" panose="02000606020000020004" pitchFamily="2" charset="0"/>
            </a:endParaRPr>
          </a:p>
          <a:p>
            <a:pPr lvl="1" eaLnBrk="1" hangingPunct="1">
              <a:lnSpc>
                <a:spcPct val="150000"/>
              </a:lnSpc>
              <a:buClr>
                <a:schemeClr val="bg2">
                  <a:lumMod val="75000"/>
                </a:schemeClr>
              </a:buClr>
              <a:buFont typeface="Arial" panose="020B0604020202020204" pitchFamily="34" charset="0"/>
              <a:buChar char="•"/>
              <a:defRPr/>
            </a:pPr>
            <a:endParaRPr lang="sv-SE" altLang="sv-SE" kern="0" dirty="0">
              <a:solidFill>
                <a:srgbClr val="FF0000"/>
              </a:solidFill>
              <a:latin typeface="BabelSans" panose="02000606020000020004" pitchFamily="2" charset="0"/>
            </a:endParaRP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52003">
            <a:off x="4671267" y="1751401"/>
            <a:ext cx="1539955" cy="54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10365">
            <a:off x="3278237" y="1744763"/>
            <a:ext cx="637041" cy="44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Bildobjekt 6" descr="OFTÅ.png">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3677" y="915988"/>
            <a:ext cx="4075113"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55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71538" y="870268"/>
            <a:ext cx="8162925" cy="708025"/>
          </a:xfrm>
        </p:spPr>
        <p:txBody>
          <a:bodyPr/>
          <a:lstStyle/>
          <a:p>
            <a:pPr algn="l" eaLnBrk="1" hangingPunct="1"/>
            <a:r>
              <a:rPr lang="sv-SE" altLang="sv-SE" sz="4000" dirty="0">
                <a:latin typeface="Highway gothic"/>
                <a:cs typeface="Segoe UI" pitchFamily="34" charset="0"/>
              </a:rPr>
              <a:t>Innehåll</a:t>
            </a:r>
          </a:p>
        </p:txBody>
      </p:sp>
      <p:sp>
        <p:nvSpPr>
          <p:cNvPr id="4100" name="Rectangle 3"/>
          <p:cNvSpPr>
            <a:spLocks noGrp="1" noChangeArrowheads="1"/>
          </p:cNvSpPr>
          <p:nvPr>
            <p:ph type="body" idx="1"/>
          </p:nvPr>
        </p:nvSpPr>
        <p:spPr/>
        <p:txBody>
          <a:bodyPr/>
          <a:lstStyle/>
          <a:p>
            <a:pPr eaLnBrk="1" hangingPunct="1">
              <a:spcBef>
                <a:spcPct val="0"/>
              </a:spcBef>
              <a:buClrTx/>
              <a:buSzTx/>
              <a:buFontTx/>
              <a:buNone/>
              <a:defRPr/>
            </a:pPr>
            <a:endParaRPr lang="sv-SE" altLang="sv-SE" sz="2000" dirty="0">
              <a:latin typeface="Garamond" panose="02020404030301010803" pitchFamily="18" charset="0"/>
            </a:endParaRPr>
          </a:p>
          <a:p>
            <a:pPr lvl="1" eaLnBrk="1" hangingPunct="1">
              <a:buClr>
                <a:schemeClr val="bg2">
                  <a:lumMod val="75000"/>
                </a:schemeClr>
              </a:buClr>
              <a:buFont typeface="Arial" panose="020B0604020202020204" pitchFamily="34" charset="0"/>
              <a:buChar char="•"/>
              <a:defRPr/>
            </a:pPr>
            <a:r>
              <a:rPr lang="sv-SE" altLang="sv-SE" dirty="0">
                <a:latin typeface="Babel sans"/>
              </a:rPr>
              <a:t>Historisk tillbakablick</a:t>
            </a:r>
          </a:p>
          <a:p>
            <a:pPr lvl="1" eaLnBrk="1" hangingPunct="1">
              <a:buClr>
                <a:schemeClr val="bg2">
                  <a:lumMod val="75000"/>
                </a:schemeClr>
              </a:buClr>
              <a:buFont typeface="Arial" panose="020B0604020202020204" pitchFamily="34" charset="0"/>
              <a:buChar char="•"/>
              <a:defRPr/>
            </a:pPr>
            <a:endParaRPr lang="sv-SE" altLang="sv-SE" dirty="0">
              <a:latin typeface="Babel sans"/>
            </a:endParaRPr>
          </a:p>
          <a:p>
            <a:pPr lvl="1" eaLnBrk="1" hangingPunct="1">
              <a:buClr>
                <a:schemeClr val="bg2">
                  <a:lumMod val="75000"/>
                </a:schemeClr>
              </a:buClr>
              <a:buFont typeface="Arial" panose="020B0604020202020204" pitchFamily="34" charset="0"/>
              <a:buChar char="•"/>
              <a:defRPr/>
            </a:pPr>
            <a:r>
              <a:rPr lang="sv-SE" altLang="sv-SE" dirty="0">
                <a:latin typeface="Babel sans"/>
              </a:rPr>
              <a:t>Vad innebär Fair Trade </a:t>
            </a:r>
          </a:p>
          <a:p>
            <a:pPr lvl="1" eaLnBrk="1" hangingPunct="1">
              <a:buClr>
                <a:schemeClr val="bg2">
                  <a:lumMod val="75000"/>
                </a:schemeClr>
              </a:buClr>
              <a:buFont typeface="Arial" panose="020B0604020202020204" pitchFamily="34" charset="0"/>
              <a:buChar char="•"/>
              <a:defRPr/>
            </a:pPr>
            <a:endParaRPr lang="sv-SE" altLang="sv-SE" dirty="0">
              <a:latin typeface="Babel sans"/>
            </a:endParaRPr>
          </a:p>
          <a:p>
            <a:pPr lvl="1" eaLnBrk="1" hangingPunct="1">
              <a:buClr>
                <a:schemeClr val="bg2">
                  <a:lumMod val="75000"/>
                </a:schemeClr>
              </a:buClr>
              <a:buFont typeface="Arial" panose="020B0604020202020204" pitchFamily="34" charset="0"/>
              <a:buChar char="•"/>
              <a:defRPr/>
            </a:pPr>
            <a:r>
              <a:rPr lang="sv-SE" altLang="sv-SE" dirty="0">
                <a:latin typeface="Babel sans"/>
              </a:rPr>
              <a:t>Aktörer inom Fair </a:t>
            </a:r>
            <a:r>
              <a:rPr lang="sv-SE" altLang="sv-SE" dirty="0" err="1">
                <a:latin typeface="Babel sans"/>
              </a:rPr>
              <a:t>Trade</a:t>
            </a:r>
            <a:endParaRPr lang="sv-SE" altLang="sv-SE" dirty="0">
              <a:latin typeface="Babel sans"/>
            </a:endParaRPr>
          </a:p>
          <a:p>
            <a:pPr lvl="1" eaLnBrk="1" hangingPunct="1">
              <a:buClr>
                <a:schemeClr val="bg2">
                  <a:lumMod val="75000"/>
                </a:schemeClr>
              </a:buClr>
              <a:buFont typeface="Arial" panose="020B0604020202020204" pitchFamily="34" charset="0"/>
              <a:buChar char="•"/>
              <a:defRPr/>
            </a:pPr>
            <a:endParaRPr lang="sv-SE" altLang="sv-SE" sz="2400" dirty="0">
              <a:latin typeface="Babel sans"/>
            </a:endParaRPr>
          </a:p>
          <a:p>
            <a:pPr eaLnBrk="1" hangingPunct="1">
              <a:defRPr/>
            </a:pPr>
            <a:endParaRPr lang="sv-SE" altLang="sv-SE" sz="1600" dirty="0"/>
          </a:p>
        </p:txBody>
      </p:sp>
      <p:pic>
        <p:nvPicPr>
          <p:cNvPr id="3" name="Bildobjekt 2" descr="En bild som visar text, inomhus, dekorerat&#10;&#10;Automatiskt genererad beskrivning">
            <a:extLst>
              <a:ext uri="{FF2B5EF4-FFF2-40B4-BE49-F238E27FC236}">
                <a16:creationId xmlns:a16="http://schemas.microsoft.com/office/drawing/2014/main" id="{0A8B3194-6CC2-4F1E-8760-3779FFDF87E2}"/>
              </a:ext>
            </a:extLst>
          </p:cNvPr>
          <p:cNvPicPr>
            <a:picLocks noChangeAspect="1"/>
          </p:cNvPicPr>
          <p:nvPr/>
        </p:nvPicPr>
        <p:blipFill>
          <a:blip r:embed="rId3"/>
          <a:stretch>
            <a:fillRect/>
          </a:stretch>
        </p:blipFill>
        <p:spPr>
          <a:xfrm>
            <a:off x="5026342" y="1224280"/>
            <a:ext cx="3246120" cy="4093651"/>
          </a:xfrm>
          <a:prstGeom prst="rect">
            <a:avLst/>
          </a:prstGeom>
        </p:spPr>
      </p:pic>
    </p:spTree>
    <p:extLst>
      <p:ext uri="{BB962C8B-B14F-4D97-AF65-F5344CB8AC3E}">
        <p14:creationId xmlns:p14="http://schemas.microsoft.com/office/powerpoint/2010/main" val="96296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71538" y="915988"/>
            <a:ext cx="8162925" cy="708025"/>
          </a:xfrm>
        </p:spPr>
        <p:txBody>
          <a:bodyPr>
            <a:normAutofit fontScale="90000"/>
          </a:bodyPr>
          <a:lstStyle/>
          <a:p>
            <a:pPr algn="l" eaLnBrk="1" hangingPunct="1"/>
            <a:r>
              <a:rPr lang="sv-SE" altLang="sv-SE" sz="4000" dirty="0">
                <a:latin typeface="Highway gothic"/>
                <a:cs typeface="Segoe UI" pitchFamily="34" charset="0"/>
              </a:rPr>
              <a:t>Fair </a:t>
            </a:r>
            <a:r>
              <a:rPr lang="sv-SE" altLang="sv-SE" sz="4000" dirty="0" err="1">
                <a:latin typeface="Highway gothic"/>
                <a:cs typeface="Segoe UI" pitchFamily="34" charset="0"/>
              </a:rPr>
              <a:t>Trade</a:t>
            </a:r>
            <a:r>
              <a:rPr lang="sv-SE" altLang="sv-SE" sz="4000" dirty="0">
                <a:latin typeface="Highway gothic"/>
                <a:cs typeface="Segoe UI" pitchFamily="34" charset="0"/>
              </a:rPr>
              <a:t>-rörelsens internationella aktörer</a:t>
            </a:r>
          </a:p>
        </p:txBody>
      </p:sp>
      <p:sp>
        <p:nvSpPr>
          <p:cNvPr id="4100" name="Rectangle 3"/>
          <p:cNvSpPr>
            <a:spLocks noGrp="1" noChangeArrowheads="1"/>
          </p:cNvSpPr>
          <p:nvPr>
            <p:ph type="body" idx="1"/>
          </p:nvPr>
        </p:nvSpPr>
        <p:spPr/>
        <p:txBody>
          <a:bodyPr/>
          <a:lstStyle/>
          <a:p>
            <a:pPr eaLnBrk="1" hangingPunct="1">
              <a:spcBef>
                <a:spcPct val="0"/>
              </a:spcBef>
              <a:buClrTx/>
              <a:buSzTx/>
              <a:buFontTx/>
              <a:buNone/>
              <a:defRPr/>
            </a:pPr>
            <a:endParaRPr lang="sv-SE" altLang="sv-SE" sz="2000" dirty="0">
              <a:latin typeface="Garamond" panose="02020404030301010803" pitchFamily="18" charset="0"/>
            </a:endParaRPr>
          </a:p>
          <a:p>
            <a:pPr marL="457200" lvl="1" indent="0" eaLnBrk="1" hangingPunct="1">
              <a:buClr>
                <a:schemeClr val="bg2">
                  <a:lumMod val="75000"/>
                </a:schemeClr>
              </a:buClr>
              <a:buNone/>
              <a:defRPr/>
            </a:pPr>
            <a:r>
              <a:rPr lang="sv-SE" altLang="sv-SE" dirty="0">
                <a:latin typeface="Babel sans"/>
              </a:rPr>
              <a:t>World Fair Trade Organization (WFTO)  </a:t>
            </a:r>
          </a:p>
          <a:p>
            <a:pPr marL="457200" lvl="1" indent="0" eaLnBrk="1" hangingPunct="1">
              <a:buClr>
                <a:schemeClr val="bg2">
                  <a:lumMod val="75000"/>
                </a:schemeClr>
              </a:buClr>
              <a:buFont typeface="Wingdings" pitchFamily="2" charset="2"/>
              <a:buNone/>
              <a:defRPr/>
            </a:pPr>
            <a:r>
              <a:rPr lang="sv-SE" altLang="sv-SE" dirty="0">
                <a:latin typeface="Babel sans"/>
              </a:rPr>
              <a:t> </a:t>
            </a:r>
          </a:p>
          <a:p>
            <a:pPr marL="457200" lvl="1" indent="0" eaLnBrk="1" hangingPunct="1">
              <a:buClr>
                <a:schemeClr val="bg2">
                  <a:lumMod val="75000"/>
                </a:schemeClr>
              </a:buClr>
              <a:buNone/>
              <a:defRPr/>
            </a:pPr>
            <a:r>
              <a:rPr lang="sv-SE" altLang="sv-SE" dirty="0">
                <a:latin typeface="Babel sans"/>
              </a:rPr>
              <a:t>Fairtrade International</a:t>
            </a:r>
          </a:p>
          <a:p>
            <a:pPr eaLnBrk="1" hangingPunct="1">
              <a:defRPr/>
            </a:pPr>
            <a:endParaRPr lang="sv-SE" altLang="sv-SE" sz="1600" dirty="0"/>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l="6961"/>
          <a:stretch>
            <a:fillRect/>
          </a:stretch>
        </p:blipFill>
        <p:spPr bwMode="auto">
          <a:xfrm>
            <a:off x="7241382" y="1812926"/>
            <a:ext cx="1079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5" name="Picture 2" descr="J:\Marknadsföring\CM &amp; BM\Logotyper\BM\Internationella\JPEG\Color\FBM_VERT_RGB_P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852738"/>
            <a:ext cx="9604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49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71538" y="915988"/>
            <a:ext cx="8162925" cy="708025"/>
          </a:xfrm>
        </p:spPr>
        <p:txBody>
          <a:bodyPr/>
          <a:lstStyle/>
          <a:p>
            <a:pPr algn="l" eaLnBrk="1" hangingPunct="1"/>
            <a:r>
              <a:rPr lang="sv-SE" altLang="sv-SE" sz="4000" dirty="0">
                <a:latin typeface="Highway gothic"/>
                <a:cs typeface="Segoe UI" pitchFamily="34" charset="0"/>
              </a:rPr>
              <a:t>Historia - Fair </a:t>
            </a:r>
            <a:r>
              <a:rPr lang="sv-SE" altLang="sv-SE" sz="4000" dirty="0" err="1">
                <a:latin typeface="Highway gothic"/>
                <a:cs typeface="Segoe UI" pitchFamily="34" charset="0"/>
              </a:rPr>
              <a:t>Trade</a:t>
            </a:r>
            <a:r>
              <a:rPr lang="sv-SE" altLang="sv-SE" sz="4000" dirty="0">
                <a:latin typeface="Highway gothic"/>
                <a:cs typeface="Segoe UI" pitchFamily="34" charset="0"/>
              </a:rPr>
              <a:t> (1)</a:t>
            </a:r>
          </a:p>
        </p:txBody>
      </p:sp>
      <p:sp>
        <p:nvSpPr>
          <p:cNvPr id="4100" name="Rectangle 3"/>
          <p:cNvSpPr>
            <a:spLocks noGrp="1" noChangeArrowheads="1"/>
          </p:cNvSpPr>
          <p:nvPr>
            <p:ph type="body" idx="1"/>
          </p:nvPr>
        </p:nvSpPr>
        <p:spPr>
          <a:xfrm>
            <a:off x="457199" y="1600200"/>
            <a:ext cx="8577263" cy="4525963"/>
          </a:xfrm>
        </p:spPr>
        <p:txBody>
          <a:bodyPr>
            <a:normAutofit fontScale="92500" lnSpcReduction="20000"/>
          </a:bodyPr>
          <a:lstStyle/>
          <a:p>
            <a:pPr marL="457200" lvl="1" indent="0" eaLnBrk="1" hangingPunct="1">
              <a:buClr>
                <a:schemeClr val="bg2">
                  <a:lumMod val="75000"/>
                </a:schemeClr>
              </a:buClr>
              <a:buNone/>
              <a:defRPr/>
            </a:pPr>
            <a:r>
              <a:rPr lang="sv-SE" altLang="sv-SE" sz="2600" dirty="0">
                <a:latin typeface="Babel sans"/>
              </a:rPr>
              <a:t>Från 1940-talet:</a:t>
            </a:r>
            <a:br>
              <a:rPr lang="sv-SE" altLang="sv-SE" sz="2600" dirty="0">
                <a:latin typeface="Babel sans"/>
              </a:rPr>
            </a:br>
            <a:r>
              <a:rPr lang="sv-SE" altLang="sv-SE" sz="2600" dirty="0">
                <a:latin typeface="Babel sans"/>
              </a:rPr>
              <a:t>Kyrkliga handels-</a:t>
            </a:r>
            <a:br>
              <a:rPr lang="sv-SE" altLang="sv-SE" sz="2600" dirty="0">
                <a:latin typeface="Babel sans"/>
              </a:rPr>
            </a:br>
            <a:r>
              <a:rPr lang="sv-SE" altLang="sv-SE" sz="2600" dirty="0">
                <a:latin typeface="Babel sans"/>
              </a:rPr>
              <a:t>initiativ i USA </a:t>
            </a:r>
            <a:br>
              <a:rPr lang="sv-SE" altLang="sv-SE" sz="2600" dirty="0">
                <a:latin typeface="Babel sans"/>
              </a:rPr>
            </a:br>
            <a:r>
              <a:rPr lang="sv-SE" altLang="sv-SE" sz="2600" dirty="0">
                <a:latin typeface="Babel sans"/>
              </a:rPr>
              <a:t>och Europa</a:t>
            </a:r>
          </a:p>
          <a:p>
            <a:pPr marL="457200" lvl="1" indent="0">
              <a:buClr>
                <a:schemeClr val="bg2">
                  <a:lumMod val="75000"/>
                </a:schemeClr>
              </a:buClr>
              <a:buNone/>
              <a:defRPr/>
            </a:pPr>
            <a:endParaRPr lang="sv-SE" altLang="sv-SE" sz="2400" dirty="0">
              <a:latin typeface="Babel sans"/>
            </a:endParaRPr>
          </a:p>
          <a:p>
            <a:pPr marL="457200" lvl="1" indent="0">
              <a:buClr>
                <a:schemeClr val="bg2">
                  <a:lumMod val="75000"/>
                </a:schemeClr>
              </a:buClr>
              <a:buNone/>
              <a:defRPr/>
            </a:pPr>
            <a:r>
              <a:rPr lang="sv-SE" altLang="sv-SE" sz="2600" dirty="0">
                <a:latin typeface="Babel sans"/>
              </a:rPr>
              <a:t>1970-talet: </a:t>
            </a:r>
            <a:br>
              <a:rPr lang="sv-SE" altLang="sv-SE" sz="2600" dirty="0">
                <a:latin typeface="Babel sans"/>
              </a:rPr>
            </a:br>
            <a:r>
              <a:rPr lang="sv-SE" altLang="sv-SE" sz="2600" i="1" dirty="0" err="1">
                <a:latin typeface="Babel sans"/>
              </a:rPr>
              <a:t>Trade</a:t>
            </a:r>
            <a:r>
              <a:rPr lang="sv-SE" altLang="sv-SE" sz="2600" i="1" dirty="0">
                <a:latin typeface="Babel sans"/>
              </a:rPr>
              <a:t> not </a:t>
            </a:r>
            <a:r>
              <a:rPr lang="sv-SE" altLang="sv-SE" sz="2600" i="1" dirty="0" err="1">
                <a:latin typeface="Babel sans"/>
              </a:rPr>
              <a:t>aid</a:t>
            </a:r>
            <a:endParaRPr lang="sv-SE" altLang="sv-SE" sz="2600" i="1" dirty="0">
              <a:latin typeface="Babel sans"/>
            </a:endParaRPr>
          </a:p>
          <a:p>
            <a:pPr marL="457200" lvl="1" indent="0">
              <a:buClr>
                <a:schemeClr val="bg2">
                  <a:lumMod val="75000"/>
                </a:schemeClr>
              </a:buClr>
              <a:buNone/>
              <a:defRPr/>
            </a:pPr>
            <a:br>
              <a:rPr lang="sv-SE" altLang="sv-SE" sz="2600" dirty="0">
                <a:latin typeface="Babel sans"/>
              </a:rPr>
            </a:br>
            <a:r>
              <a:rPr lang="sv-SE" altLang="sv-SE" sz="2600" dirty="0">
                <a:latin typeface="Babel sans"/>
              </a:rPr>
              <a:t>Från slutet av </a:t>
            </a:r>
            <a:br>
              <a:rPr lang="sv-SE" altLang="sv-SE" sz="2600" dirty="0">
                <a:latin typeface="Babel sans"/>
              </a:rPr>
            </a:br>
            <a:r>
              <a:rPr lang="sv-SE" altLang="sv-SE" sz="2600" dirty="0">
                <a:latin typeface="Babel sans"/>
              </a:rPr>
              <a:t>1960-talet: </a:t>
            </a:r>
          </a:p>
          <a:p>
            <a:pPr lvl="1">
              <a:buClr>
                <a:schemeClr val="bg2">
                  <a:lumMod val="75000"/>
                </a:schemeClr>
              </a:buClr>
              <a:buFont typeface="Arial" panose="020B0604020202020204" pitchFamily="34" charset="0"/>
              <a:buChar char="•"/>
              <a:defRPr/>
            </a:pPr>
            <a:r>
              <a:rPr lang="sv-SE" altLang="sv-SE" sz="2600" dirty="0">
                <a:latin typeface="Babel sans"/>
              </a:rPr>
              <a:t>Alternativ </a:t>
            </a:r>
            <a:br>
              <a:rPr lang="sv-SE" altLang="sv-SE" sz="2600" dirty="0">
                <a:latin typeface="Babel sans"/>
              </a:rPr>
            </a:br>
            <a:r>
              <a:rPr lang="sv-SE" altLang="sv-SE" sz="2600" dirty="0">
                <a:latin typeface="Babel sans"/>
              </a:rPr>
              <a:t>handelsrörelse </a:t>
            </a:r>
          </a:p>
          <a:p>
            <a:pPr lvl="1">
              <a:buClr>
                <a:schemeClr val="bg2">
                  <a:lumMod val="75000"/>
                </a:schemeClr>
              </a:buClr>
              <a:buFont typeface="Arial" panose="020B0604020202020204" pitchFamily="34" charset="0"/>
              <a:buChar char="•"/>
              <a:defRPr/>
            </a:pPr>
            <a:r>
              <a:rPr lang="sv-SE" altLang="sv-SE" sz="2600" dirty="0">
                <a:latin typeface="Babel sans"/>
              </a:rPr>
              <a:t>Solidaritets </a:t>
            </a:r>
            <a:br>
              <a:rPr lang="sv-SE" altLang="sv-SE" sz="2600" dirty="0">
                <a:latin typeface="Babel sans"/>
              </a:rPr>
            </a:br>
            <a:r>
              <a:rPr lang="sv-SE" altLang="sv-SE" sz="2600" dirty="0">
                <a:latin typeface="Babel sans"/>
              </a:rPr>
              <a:t>rörelser </a:t>
            </a:r>
          </a:p>
          <a:p>
            <a:pPr marL="914400" lvl="2" indent="0" eaLnBrk="1" hangingPunct="1">
              <a:buFontTx/>
              <a:buNone/>
              <a:defRPr/>
            </a:pPr>
            <a:endParaRPr lang="sv-SE" altLang="sv-SE" dirty="0">
              <a:latin typeface="BabelSans" panose="02000606020000020004" pitchFamily="2" charset="0"/>
            </a:endParaRPr>
          </a:p>
          <a:p>
            <a:pPr eaLnBrk="1" hangingPunct="1">
              <a:defRPr/>
            </a:pPr>
            <a:endParaRPr lang="sv-SE" altLang="sv-SE" sz="2400" dirty="0">
              <a:latin typeface="BabelSans" panose="02000606020000020004" pitchFamily="2" charset="0"/>
            </a:endParaRP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457" y="1624012"/>
            <a:ext cx="4981884" cy="379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58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71538" y="915988"/>
            <a:ext cx="8162925" cy="708025"/>
          </a:xfrm>
        </p:spPr>
        <p:txBody>
          <a:bodyPr/>
          <a:lstStyle/>
          <a:p>
            <a:pPr algn="l" eaLnBrk="1" hangingPunct="1"/>
            <a:r>
              <a:rPr lang="sv-SE" altLang="sv-SE" sz="4000" dirty="0">
                <a:latin typeface="Highway gothic"/>
                <a:cs typeface="Segoe UI" pitchFamily="34" charset="0"/>
              </a:rPr>
              <a:t>Historia - Fair </a:t>
            </a:r>
            <a:r>
              <a:rPr lang="sv-SE" altLang="sv-SE" sz="4000" dirty="0" err="1">
                <a:latin typeface="Highway gothic"/>
                <a:cs typeface="Segoe UI" pitchFamily="34" charset="0"/>
              </a:rPr>
              <a:t>Trade</a:t>
            </a:r>
            <a:r>
              <a:rPr lang="sv-SE" altLang="sv-SE" sz="4000" dirty="0">
                <a:latin typeface="Highway gothic"/>
                <a:cs typeface="Segoe UI" pitchFamily="34" charset="0"/>
              </a:rPr>
              <a:t> (2)</a:t>
            </a:r>
          </a:p>
        </p:txBody>
      </p:sp>
      <p:sp>
        <p:nvSpPr>
          <p:cNvPr id="4100" name="Rectangle 3"/>
          <p:cNvSpPr>
            <a:spLocks noGrp="1" noChangeArrowheads="1"/>
          </p:cNvSpPr>
          <p:nvPr>
            <p:ph idx="1"/>
          </p:nvPr>
        </p:nvSpPr>
        <p:spPr/>
        <p:txBody>
          <a:bodyPr/>
          <a:lstStyle/>
          <a:p>
            <a:pPr marL="457200" lvl="1" indent="0" eaLnBrk="1" hangingPunct="1">
              <a:buClr>
                <a:schemeClr val="bg2">
                  <a:lumMod val="75000"/>
                </a:schemeClr>
              </a:buClr>
              <a:buNone/>
              <a:defRPr/>
            </a:pPr>
            <a:r>
              <a:rPr lang="sv-SE" altLang="sv-SE" dirty="0">
                <a:latin typeface="Babel sans"/>
              </a:rPr>
              <a:t>Från 1970-talet</a:t>
            </a:r>
          </a:p>
          <a:p>
            <a:pPr lvl="1">
              <a:buClr>
                <a:schemeClr val="bg2">
                  <a:lumMod val="75000"/>
                </a:schemeClr>
              </a:buClr>
              <a:buFont typeface="Arial" panose="020B0604020202020204" pitchFamily="34" charset="0"/>
              <a:buChar char="•"/>
              <a:defRPr/>
            </a:pPr>
            <a:r>
              <a:rPr lang="sv-SE" altLang="sv-SE" dirty="0">
                <a:latin typeface="Babel sans"/>
              </a:rPr>
              <a:t>Alternativ </a:t>
            </a:r>
            <a:br>
              <a:rPr lang="sv-SE" altLang="sv-SE" dirty="0">
                <a:latin typeface="Babel sans"/>
              </a:rPr>
            </a:br>
            <a:r>
              <a:rPr lang="sv-SE" altLang="sv-SE" dirty="0">
                <a:latin typeface="Babel sans"/>
              </a:rPr>
              <a:t>handel</a:t>
            </a:r>
          </a:p>
          <a:p>
            <a:pPr lvl="1">
              <a:buClr>
                <a:schemeClr val="bg2">
                  <a:lumMod val="75000"/>
                </a:schemeClr>
              </a:buClr>
              <a:buFont typeface="Arial" panose="020B0604020202020204" pitchFamily="34" charset="0"/>
              <a:buChar char="•"/>
              <a:defRPr/>
            </a:pPr>
            <a:r>
              <a:rPr lang="sv-SE" altLang="sv-SE" dirty="0">
                <a:latin typeface="Babel sans"/>
              </a:rPr>
              <a:t>Solidarisk </a:t>
            </a:r>
            <a:br>
              <a:rPr lang="sv-SE" altLang="sv-SE" dirty="0">
                <a:latin typeface="Babel sans"/>
              </a:rPr>
            </a:br>
            <a:r>
              <a:rPr lang="sv-SE" altLang="sv-SE" dirty="0">
                <a:latin typeface="Babel sans"/>
              </a:rPr>
              <a:t>handel</a:t>
            </a:r>
          </a:p>
          <a:p>
            <a:pPr marL="914400" lvl="2" indent="0">
              <a:buNone/>
              <a:defRPr/>
            </a:pPr>
            <a:endParaRPr lang="sv-SE" altLang="sv-SE" dirty="0">
              <a:latin typeface="Garamond" panose="02020404030301010803" pitchFamily="18" charset="0"/>
            </a:endParaRPr>
          </a:p>
          <a:p>
            <a:pPr eaLnBrk="1" hangingPunct="1">
              <a:defRPr/>
            </a:pPr>
            <a:endParaRPr lang="sv-SE" altLang="sv-SE" sz="1600" dirty="0"/>
          </a:p>
        </p:txBody>
      </p:sp>
      <p:pic>
        <p:nvPicPr>
          <p:cNvPr id="1229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724" y="1624013"/>
            <a:ext cx="5499727" cy="390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03687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71538" y="915988"/>
            <a:ext cx="8162925" cy="708025"/>
          </a:xfrm>
        </p:spPr>
        <p:txBody>
          <a:bodyPr/>
          <a:lstStyle/>
          <a:p>
            <a:pPr algn="l" eaLnBrk="1" hangingPunct="1"/>
            <a:r>
              <a:rPr lang="sv-SE" altLang="sv-SE" sz="4000" dirty="0">
                <a:latin typeface="Highway gothic"/>
                <a:cs typeface="Segoe UI" pitchFamily="34" charset="0"/>
              </a:rPr>
              <a:t>Historia - Fair </a:t>
            </a:r>
            <a:r>
              <a:rPr lang="sv-SE" altLang="sv-SE" sz="4000" dirty="0" err="1">
                <a:latin typeface="Highway gothic"/>
                <a:cs typeface="Segoe UI" pitchFamily="34" charset="0"/>
              </a:rPr>
              <a:t>Trade</a:t>
            </a:r>
            <a:r>
              <a:rPr lang="sv-SE" altLang="sv-SE" sz="4000" dirty="0">
                <a:latin typeface="Highway gothic"/>
                <a:cs typeface="Segoe UI" pitchFamily="34" charset="0"/>
              </a:rPr>
              <a:t> (3)</a:t>
            </a:r>
          </a:p>
        </p:txBody>
      </p:sp>
      <p:sp>
        <p:nvSpPr>
          <p:cNvPr id="4100" name="Rectangle 3"/>
          <p:cNvSpPr>
            <a:spLocks noGrp="1" noChangeArrowheads="1"/>
          </p:cNvSpPr>
          <p:nvPr>
            <p:ph type="body" idx="1"/>
          </p:nvPr>
        </p:nvSpPr>
        <p:spPr>
          <a:xfrm>
            <a:off x="617483" y="1634111"/>
            <a:ext cx="8110538" cy="4191000"/>
          </a:xfrm>
        </p:spPr>
        <p:txBody>
          <a:bodyPr/>
          <a:lstStyle/>
          <a:p>
            <a:pPr marL="914400" lvl="2" indent="0" eaLnBrk="1" hangingPunct="1">
              <a:buNone/>
              <a:defRPr/>
            </a:pPr>
            <a:endParaRPr lang="sv-SE" altLang="sv-SE" sz="2000" dirty="0">
              <a:latin typeface="Garamond" panose="02020404030301010803" pitchFamily="18" charset="0"/>
            </a:endParaRPr>
          </a:p>
          <a:p>
            <a:pPr marL="914400" lvl="2" indent="0" eaLnBrk="1" hangingPunct="1">
              <a:buNone/>
              <a:defRPr/>
            </a:pPr>
            <a:r>
              <a:rPr lang="sv-SE" altLang="sv-SE" sz="2800" dirty="0">
                <a:latin typeface="Babel sans"/>
              </a:rPr>
              <a:t>1980-tal och 1990-tal: Rättvis Handel</a:t>
            </a:r>
          </a:p>
          <a:p>
            <a:pPr marL="914400" lvl="2" indent="0">
              <a:buClr>
                <a:schemeClr val="bg1">
                  <a:lumMod val="50000"/>
                </a:schemeClr>
              </a:buClr>
              <a:buNone/>
              <a:defRPr/>
            </a:pPr>
            <a:r>
              <a:rPr lang="sv-SE" altLang="sv-SE" sz="2800" dirty="0">
                <a:latin typeface="Babel sans"/>
              </a:rPr>
              <a:t>Från handelsvillkor till schyssta arbetsvillkor</a:t>
            </a:r>
          </a:p>
          <a:p>
            <a:pPr lvl="2">
              <a:buClr>
                <a:schemeClr val="bg1">
                  <a:lumMod val="50000"/>
                </a:schemeClr>
              </a:buClr>
              <a:defRPr/>
            </a:pPr>
            <a:r>
              <a:rPr lang="sv-SE" altLang="sv-SE" sz="2800" dirty="0">
                <a:latin typeface="Babel sans"/>
              </a:rPr>
              <a:t>Inget barnarbete</a:t>
            </a:r>
          </a:p>
          <a:p>
            <a:pPr lvl="2">
              <a:buClr>
                <a:schemeClr val="bg1">
                  <a:lumMod val="50000"/>
                </a:schemeClr>
              </a:buClr>
              <a:defRPr/>
            </a:pPr>
            <a:r>
              <a:rPr lang="sv-SE" altLang="sv-SE" sz="2800" dirty="0">
                <a:latin typeface="Babel sans"/>
              </a:rPr>
              <a:t>Miljön viktig</a:t>
            </a:r>
          </a:p>
          <a:p>
            <a:pPr marL="914400" lvl="2" indent="0">
              <a:buClr>
                <a:schemeClr val="bg1">
                  <a:lumMod val="50000"/>
                </a:schemeClr>
              </a:buClr>
              <a:buNone/>
              <a:defRPr/>
            </a:pPr>
            <a:r>
              <a:rPr lang="sv-SE" altLang="sv-SE" sz="2800" dirty="0">
                <a:latin typeface="Babel sans"/>
              </a:rPr>
              <a:t>Produktutveckling/marknadsföring</a:t>
            </a:r>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329" y="4617781"/>
            <a:ext cx="2032000"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65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71538" y="915988"/>
            <a:ext cx="8162925" cy="708025"/>
          </a:xfrm>
        </p:spPr>
        <p:txBody>
          <a:bodyPr/>
          <a:lstStyle/>
          <a:p>
            <a:pPr algn="l" eaLnBrk="1" hangingPunct="1"/>
            <a:r>
              <a:rPr lang="sv-SE" altLang="sv-SE" sz="4000" dirty="0">
                <a:latin typeface="Highway gothic"/>
                <a:cs typeface="Segoe UI" pitchFamily="34" charset="0"/>
              </a:rPr>
              <a:t>Historia - Fair </a:t>
            </a:r>
            <a:r>
              <a:rPr lang="sv-SE" altLang="sv-SE" sz="4000" dirty="0" err="1">
                <a:latin typeface="Highway gothic"/>
                <a:cs typeface="Segoe UI" pitchFamily="34" charset="0"/>
              </a:rPr>
              <a:t>Trade</a:t>
            </a:r>
            <a:r>
              <a:rPr lang="sv-SE" altLang="sv-SE" sz="4000" dirty="0">
                <a:latin typeface="Highway gothic"/>
                <a:cs typeface="Segoe UI" pitchFamily="34" charset="0"/>
              </a:rPr>
              <a:t> (4)</a:t>
            </a:r>
          </a:p>
        </p:txBody>
      </p:sp>
      <p:sp>
        <p:nvSpPr>
          <p:cNvPr id="4100" name="Rectangle 3"/>
          <p:cNvSpPr>
            <a:spLocks noGrp="1" noChangeArrowheads="1"/>
          </p:cNvSpPr>
          <p:nvPr>
            <p:ph type="body" idx="1"/>
          </p:nvPr>
        </p:nvSpPr>
        <p:spPr/>
        <p:txBody>
          <a:bodyPr/>
          <a:lstStyle/>
          <a:p>
            <a:pPr marL="914400" lvl="2" indent="0" eaLnBrk="1" hangingPunct="1">
              <a:buNone/>
              <a:defRPr/>
            </a:pPr>
            <a:endParaRPr lang="sv-SE" altLang="sv-SE" dirty="0">
              <a:latin typeface="BabelSans" panose="02000606020000020004" pitchFamily="2" charset="0"/>
            </a:endParaRPr>
          </a:p>
          <a:p>
            <a:pPr marL="914400" lvl="2" indent="0" eaLnBrk="1" hangingPunct="1">
              <a:buNone/>
              <a:defRPr/>
            </a:pPr>
            <a:r>
              <a:rPr lang="sv-SE" altLang="sv-SE" dirty="0">
                <a:latin typeface="Babel sans"/>
              </a:rPr>
              <a:t>Rättvis Handel - Fair </a:t>
            </a:r>
            <a:r>
              <a:rPr lang="sv-SE" altLang="sv-SE" dirty="0" err="1">
                <a:latin typeface="Babel sans"/>
              </a:rPr>
              <a:t>Trade</a:t>
            </a:r>
            <a:endParaRPr lang="sv-SE" altLang="sv-SE" dirty="0">
              <a:latin typeface="Babel sans"/>
            </a:endParaRPr>
          </a:p>
          <a:p>
            <a:pPr marL="914400" lvl="2" indent="0" eaLnBrk="1" hangingPunct="1">
              <a:buNone/>
              <a:defRPr/>
            </a:pPr>
            <a:endParaRPr lang="sv-SE" altLang="sv-SE" dirty="0">
              <a:latin typeface="Garamond" panose="02020404030301010803" pitchFamily="18" charset="0"/>
            </a:endParaRPr>
          </a:p>
          <a:p>
            <a:pPr marL="914400" lvl="2" indent="0" eaLnBrk="1" hangingPunct="1">
              <a:buFontTx/>
              <a:buNone/>
              <a:defRPr/>
            </a:pPr>
            <a:r>
              <a:rPr lang="sv-SE" altLang="sv-SE" dirty="0">
                <a:latin typeface="Babel sans"/>
              </a:rPr>
              <a:t>World Fair </a:t>
            </a:r>
            <a:r>
              <a:rPr lang="sv-SE" altLang="sv-SE" dirty="0" err="1">
                <a:latin typeface="Babel sans"/>
              </a:rPr>
              <a:t>Trade</a:t>
            </a:r>
            <a:r>
              <a:rPr lang="sv-SE" altLang="sv-SE" dirty="0">
                <a:latin typeface="Babel sans"/>
              </a:rPr>
              <a:t> </a:t>
            </a:r>
            <a:r>
              <a:rPr lang="sv-SE" altLang="sv-SE" dirty="0" err="1">
                <a:latin typeface="Babel sans"/>
              </a:rPr>
              <a:t>Organization</a:t>
            </a:r>
            <a:r>
              <a:rPr lang="sv-SE" altLang="sv-SE" dirty="0">
                <a:latin typeface="Babel sans"/>
              </a:rPr>
              <a:t> och </a:t>
            </a:r>
            <a:br>
              <a:rPr lang="sv-SE" altLang="sv-SE" dirty="0">
                <a:latin typeface="Babel sans"/>
              </a:rPr>
            </a:br>
            <a:r>
              <a:rPr lang="sv-SE" altLang="sv-SE" dirty="0" err="1">
                <a:latin typeface="Babel sans"/>
              </a:rPr>
              <a:t>Fairtrade</a:t>
            </a:r>
            <a:r>
              <a:rPr lang="sv-SE" altLang="sv-SE" dirty="0">
                <a:latin typeface="Babel sans"/>
              </a:rPr>
              <a:t> International</a:t>
            </a:r>
          </a:p>
          <a:p>
            <a:pPr marL="914400" lvl="2" indent="0" eaLnBrk="1" hangingPunct="1">
              <a:buFontTx/>
              <a:buNone/>
              <a:defRPr/>
            </a:pPr>
            <a:r>
              <a:rPr lang="sv-SE" altLang="sv-SE" dirty="0">
                <a:latin typeface="Babel sans"/>
              </a:rPr>
              <a:t>Gemensam definition av rättvis handel </a:t>
            </a:r>
            <a:br>
              <a:rPr lang="sv-SE" altLang="sv-SE" dirty="0">
                <a:latin typeface="Babel sans"/>
              </a:rPr>
            </a:br>
            <a:r>
              <a:rPr lang="sv-SE" altLang="sv-SE" dirty="0">
                <a:latin typeface="Babel sans"/>
              </a:rPr>
              <a:t>(Fair </a:t>
            </a:r>
            <a:r>
              <a:rPr lang="sv-SE" altLang="sv-SE" dirty="0" err="1">
                <a:latin typeface="Babel sans"/>
              </a:rPr>
              <a:t>Trade</a:t>
            </a:r>
            <a:r>
              <a:rPr lang="sv-SE" altLang="sv-SE" dirty="0">
                <a:latin typeface="Babel sans"/>
              </a:rPr>
              <a:t>) - 2001</a:t>
            </a:r>
          </a:p>
          <a:p>
            <a:pPr eaLnBrk="1" hangingPunct="1">
              <a:defRPr/>
            </a:pPr>
            <a:endParaRPr lang="sv-SE" altLang="sv-SE" sz="2400" dirty="0"/>
          </a:p>
          <a:p>
            <a:pPr marL="0" indent="0" eaLnBrk="1" hangingPunct="1">
              <a:buNone/>
              <a:defRPr/>
            </a:pPr>
            <a:r>
              <a:rPr lang="sv-SE" altLang="sv-SE" sz="2400" dirty="0">
                <a:latin typeface="Babel sans"/>
              </a:rPr>
              <a:t>		Fair </a:t>
            </a:r>
            <a:r>
              <a:rPr lang="sv-SE" altLang="sv-SE" sz="2400" dirty="0" err="1">
                <a:latin typeface="Babel sans"/>
              </a:rPr>
              <a:t>Trade</a:t>
            </a:r>
            <a:r>
              <a:rPr lang="sv-SE" altLang="sv-SE" sz="2400" dirty="0">
                <a:latin typeface="Babel sans"/>
              </a:rPr>
              <a:t> Charter</a:t>
            </a:r>
            <a:endParaRPr lang="sv-SE" altLang="sv-SE" sz="2400" dirty="0"/>
          </a:p>
        </p:txBody>
      </p:sp>
    </p:spTree>
    <p:extLst>
      <p:ext uri="{BB962C8B-B14F-4D97-AF65-F5344CB8AC3E}">
        <p14:creationId xmlns:p14="http://schemas.microsoft.com/office/powerpoint/2010/main" val="70357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1538" y="915988"/>
            <a:ext cx="8162925" cy="708025"/>
          </a:xfrm>
        </p:spPr>
        <p:txBody>
          <a:bodyPr>
            <a:normAutofit fontScale="90000"/>
          </a:bodyPr>
          <a:lstStyle/>
          <a:p>
            <a:pPr algn="l" eaLnBrk="1" hangingPunct="1"/>
            <a:r>
              <a:rPr lang="sv-SE" altLang="sv-SE" sz="4000" dirty="0">
                <a:latin typeface="Highway Gothic" pitchFamily="2" charset="0"/>
                <a:cs typeface="Segoe UI" pitchFamily="34" charset="0"/>
              </a:rPr>
              <a:t>Historia – Fair </a:t>
            </a:r>
            <a:r>
              <a:rPr lang="sv-SE" altLang="sv-SE" sz="4000" dirty="0" err="1">
                <a:latin typeface="Highway Gothic" pitchFamily="2" charset="0"/>
                <a:cs typeface="Segoe UI" pitchFamily="34" charset="0"/>
              </a:rPr>
              <a:t>Trade</a:t>
            </a:r>
            <a:r>
              <a:rPr lang="sv-SE" altLang="sv-SE" sz="4000" dirty="0">
                <a:latin typeface="Highway Gothic" pitchFamily="2" charset="0"/>
                <a:cs typeface="Segoe UI" pitchFamily="34" charset="0"/>
              </a:rPr>
              <a:t> (5)</a:t>
            </a:r>
            <a:br>
              <a:rPr lang="sv-SE" altLang="sv-SE" sz="4000" dirty="0">
                <a:latin typeface="Highway Gothic" pitchFamily="2" charset="0"/>
                <a:cs typeface="Segoe UI" pitchFamily="34" charset="0"/>
              </a:rPr>
            </a:br>
            <a:r>
              <a:rPr lang="sv-SE" altLang="sv-SE" sz="3600" dirty="0">
                <a:latin typeface="Highway Gothic" pitchFamily="2" charset="0"/>
                <a:cs typeface="Segoe UI" pitchFamily="34" charset="0"/>
              </a:rPr>
              <a:t>WFTO</a:t>
            </a:r>
          </a:p>
        </p:txBody>
      </p:sp>
      <p:sp>
        <p:nvSpPr>
          <p:cNvPr id="4100" name="Rectangle 3"/>
          <p:cNvSpPr>
            <a:spLocks noGrp="1" noChangeArrowheads="1"/>
          </p:cNvSpPr>
          <p:nvPr>
            <p:ph type="body" idx="1"/>
          </p:nvPr>
        </p:nvSpPr>
        <p:spPr>
          <a:xfrm>
            <a:off x="457200" y="2133600"/>
            <a:ext cx="8229600" cy="3992563"/>
          </a:xfrm>
        </p:spPr>
        <p:txBody>
          <a:bodyPr>
            <a:normAutofit/>
          </a:bodyPr>
          <a:lstStyle/>
          <a:p>
            <a:pPr lvl="1" eaLnBrk="1" hangingPunct="1">
              <a:buClr>
                <a:schemeClr val="bg2">
                  <a:lumMod val="75000"/>
                </a:schemeClr>
              </a:buClr>
              <a:buFont typeface="Arial" panose="020B0604020202020204" pitchFamily="34" charset="0"/>
              <a:buChar char="•"/>
              <a:defRPr/>
            </a:pPr>
            <a:r>
              <a:rPr lang="sv-SE" altLang="sv-SE" sz="2400" dirty="0">
                <a:latin typeface="Babel sans"/>
              </a:rPr>
              <a:t>Grundades 1989</a:t>
            </a:r>
          </a:p>
          <a:p>
            <a:pPr lvl="1" eaLnBrk="1" hangingPunct="1">
              <a:buClr>
                <a:schemeClr val="bg2">
                  <a:lumMod val="75000"/>
                </a:schemeClr>
              </a:buClr>
              <a:buFont typeface="Arial" panose="020B0604020202020204" pitchFamily="34" charset="0"/>
              <a:buChar char="•"/>
              <a:defRPr/>
            </a:pPr>
            <a:r>
              <a:rPr lang="sv-SE" altLang="sv-SE" sz="2400" dirty="0">
                <a:latin typeface="Babel sans"/>
              </a:rPr>
              <a:t>Medlemsorganisationer</a:t>
            </a:r>
            <a:br>
              <a:rPr lang="sv-SE" altLang="sv-SE" sz="2400" dirty="0">
                <a:latin typeface="Babel sans"/>
              </a:rPr>
            </a:br>
            <a:r>
              <a:rPr lang="sv-SE" altLang="sv-SE" sz="2400" dirty="0">
                <a:latin typeface="Babel sans"/>
              </a:rPr>
              <a:t>(producenter, importörer,</a:t>
            </a:r>
            <a:br>
              <a:rPr lang="sv-SE" altLang="sv-SE" sz="2400" dirty="0">
                <a:latin typeface="Babel sans"/>
              </a:rPr>
            </a:br>
            <a:r>
              <a:rPr lang="sv-SE" altLang="sv-SE" sz="2400" dirty="0">
                <a:latin typeface="Babel sans"/>
              </a:rPr>
              <a:t>återförsäljare)</a:t>
            </a:r>
          </a:p>
          <a:p>
            <a:pPr lvl="1" eaLnBrk="1" hangingPunct="1">
              <a:buClr>
                <a:schemeClr val="bg2">
                  <a:lumMod val="75000"/>
                </a:schemeClr>
              </a:buClr>
              <a:buFont typeface="Arial" panose="020B0604020202020204" pitchFamily="34" charset="0"/>
              <a:buChar char="•"/>
              <a:defRPr/>
            </a:pPr>
            <a:r>
              <a:rPr lang="sv-SE" altLang="sv-SE" sz="2400" dirty="0">
                <a:latin typeface="Babel sans"/>
              </a:rPr>
              <a:t>Samordnar Fair Trade</a:t>
            </a:r>
          </a:p>
          <a:p>
            <a:pPr lvl="1" eaLnBrk="1" hangingPunct="1">
              <a:buClr>
                <a:schemeClr val="bg2">
                  <a:lumMod val="75000"/>
                </a:schemeClr>
              </a:buClr>
              <a:buFont typeface="Arial" panose="020B0604020202020204" pitchFamily="34" charset="0"/>
              <a:buChar char="•"/>
              <a:defRPr/>
            </a:pPr>
            <a:r>
              <a:rPr lang="sv-SE" altLang="sv-SE" sz="2400" dirty="0">
                <a:latin typeface="Babel sans"/>
              </a:rPr>
              <a:t>10 principer</a:t>
            </a:r>
          </a:p>
          <a:p>
            <a:pPr lvl="1" eaLnBrk="1" hangingPunct="1">
              <a:buClr>
                <a:schemeClr val="bg2">
                  <a:lumMod val="75000"/>
                </a:schemeClr>
              </a:buClr>
              <a:buFont typeface="Arial" panose="020B0604020202020204" pitchFamily="34" charset="0"/>
              <a:buChar char="•"/>
              <a:defRPr/>
            </a:pPr>
            <a:r>
              <a:rPr lang="sv-SE" altLang="sv-SE" sz="2400" dirty="0" err="1">
                <a:latin typeface="Babel sans"/>
              </a:rPr>
              <a:t>WFTO:s</a:t>
            </a:r>
            <a:r>
              <a:rPr lang="sv-SE" altLang="sv-SE" sz="2400" dirty="0">
                <a:latin typeface="Babel sans"/>
              </a:rPr>
              <a:t> garantisystem </a:t>
            </a:r>
          </a:p>
          <a:p>
            <a:pPr lvl="1">
              <a:buFont typeface="Arial" panose="020B0604020202020204" pitchFamily="34" charset="0"/>
              <a:buChar char="•"/>
              <a:defRPr/>
            </a:pPr>
            <a:endParaRPr lang="sv-SE" altLang="sv-SE" dirty="0">
              <a:latin typeface="Garamond" panose="02020404030301010803" pitchFamily="18" charset="0"/>
            </a:endParaRPr>
          </a:p>
        </p:txBody>
      </p:sp>
      <p:pic>
        <p:nvPicPr>
          <p:cNvPr id="1536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659" y="844818"/>
            <a:ext cx="107950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675092" y="4103183"/>
            <a:ext cx="896914" cy="1462196"/>
          </a:xfrm>
          <a:prstGeom prst="rect">
            <a:avLst/>
          </a:prstGeom>
        </p:spPr>
      </p:pic>
      <p:pic>
        <p:nvPicPr>
          <p:cNvPr id="6146"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3959" y="2445569"/>
            <a:ext cx="2577361" cy="25820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542934"/>
      </p:ext>
    </p:extLst>
  </p:cSld>
  <p:clrMapOvr>
    <a:masterClrMapping/>
  </p:clrMapOvr>
</p:sld>
</file>

<file path=ppt/theme/theme1.xml><?xml version="1.0" encoding="utf-8"?>
<a:theme xmlns:a="http://schemas.openxmlformats.org/drawingml/2006/main" name="Standard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4013</TotalTime>
  <Words>5997</Words>
  <Application>Microsoft Office PowerPoint</Application>
  <PresentationFormat>Bildspel på skärmen (4:3)</PresentationFormat>
  <Paragraphs>447</Paragraphs>
  <Slides>26</Slides>
  <Notes>26</Notes>
  <HiddenSlides>0</HiddenSlides>
  <MMClips>0</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26</vt:i4>
      </vt:variant>
    </vt:vector>
  </HeadingPairs>
  <TitlesOfParts>
    <vt:vector size="39" baseType="lpstr">
      <vt:lpstr>Arial</vt:lpstr>
      <vt:lpstr>Babel sans</vt:lpstr>
      <vt:lpstr>BabelSans</vt:lpstr>
      <vt:lpstr>Calibri</vt:lpstr>
      <vt:lpstr>Garamond</vt:lpstr>
      <vt:lpstr>Highway Gothic</vt:lpstr>
      <vt:lpstr>Highway Gothic</vt:lpstr>
      <vt:lpstr>Open Sans</vt:lpstr>
      <vt:lpstr>Segoe UI</vt:lpstr>
      <vt:lpstr>Times New Roman</vt:lpstr>
      <vt:lpstr>Verdana</vt:lpstr>
      <vt:lpstr>Wingdings</vt:lpstr>
      <vt:lpstr>Standardtema</vt:lpstr>
      <vt:lpstr>PowerPoint-presentation</vt:lpstr>
      <vt:lpstr>PowerPoint-presentation</vt:lpstr>
      <vt:lpstr>Innehåll</vt:lpstr>
      <vt:lpstr>Fair Trade-rörelsens internationella aktörer</vt:lpstr>
      <vt:lpstr>Historia - Fair Trade (1)</vt:lpstr>
      <vt:lpstr>Historia - Fair Trade (2)</vt:lpstr>
      <vt:lpstr>Historia - Fair Trade (3)</vt:lpstr>
      <vt:lpstr>Historia - Fair Trade (4)</vt:lpstr>
      <vt:lpstr>Historia – Fair Trade (5) WFTO</vt:lpstr>
      <vt:lpstr>Historia - Fair Trade (6)  Fairtrade-märkningen</vt:lpstr>
      <vt:lpstr>Vad innebär Fair Trade? 10 principer för Fair Trade </vt:lpstr>
      <vt:lpstr>Vad innebär Fair Trade - Handelskedjan är kort</vt:lpstr>
      <vt:lpstr>PowerPoint-presentation</vt:lpstr>
      <vt:lpstr>Övriga godkända märkningar  för Fair Trade </vt:lpstr>
      <vt:lpstr>   Etisk handel</vt:lpstr>
      <vt:lpstr>         Aktörer inom Fair Trade - Producenterna    Finns över hela världen Några exempel: - Selyn i Sri Lanka - Women Skills Development Organisation i Nepal - Kuapa Kokoo  i Ghana - Uciri i Mexico  </vt:lpstr>
      <vt:lpstr>Aktörer inom Fair Trade  - Fair Trade-importörer i Sverige</vt:lpstr>
      <vt:lpstr> Aktörer inom Fair Trade  - Fair Trade-importörer inom EU</vt:lpstr>
      <vt:lpstr> Aktörer inom Fair Trade  - Importörer som importerar från WFTO-medlemmar</vt:lpstr>
      <vt:lpstr>Aktörer inom Fair Trade - Fair Trade Återförsäljarna</vt:lpstr>
      <vt:lpstr>Aktörer inom Fair Trade - Fair Trade återförsäljare</vt:lpstr>
      <vt:lpstr>Medlemskriterier för Fair Trade-butiker (1)</vt:lpstr>
      <vt:lpstr>Medlemskriterier för Fair Trade-butiker (2)</vt:lpstr>
      <vt:lpstr>Medlemskriterier för Övriga Fair- återförsäljare</vt:lpstr>
      <vt:lpstr>Aktiviteter som återkommer varje år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dc:creator>
  <cp:lastModifiedBy>Owner</cp:lastModifiedBy>
  <cp:revision>419</cp:revision>
  <cp:lastPrinted>2021-07-01T17:49:42Z</cp:lastPrinted>
  <dcterms:created xsi:type="dcterms:W3CDTF">2014-08-04T09:51:44Z</dcterms:created>
  <dcterms:modified xsi:type="dcterms:W3CDTF">2022-11-09T17:54:48Z</dcterms:modified>
</cp:coreProperties>
</file>